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14"/>
  </p:notesMasterIdLst>
  <p:sldIdLst>
    <p:sldId id="256" r:id="rId2"/>
    <p:sldId id="382" r:id="rId3"/>
    <p:sldId id="383" r:id="rId4"/>
    <p:sldId id="384" r:id="rId5"/>
    <p:sldId id="576" r:id="rId6"/>
    <p:sldId id="575" r:id="rId7"/>
    <p:sldId id="578" r:id="rId8"/>
    <p:sldId id="577" r:id="rId9"/>
    <p:sldId id="579" r:id="rId10"/>
    <p:sldId id="385" r:id="rId11"/>
    <p:sldId id="386" r:id="rId12"/>
    <p:sldId id="510" r:id="rId13"/>
    <p:sldId id="511" r:id="rId14"/>
    <p:sldId id="387" r:id="rId15"/>
    <p:sldId id="388" r:id="rId16"/>
    <p:sldId id="513" r:id="rId17"/>
    <p:sldId id="514" r:id="rId18"/>
    <p:sldId id="515" r:id="rId19"/>
    <p:sldId id="516" r:id="rId20"/>
    <p:sldId id="509" r:id="rId21"/>
    <p:sldId id="389" r:id="rId22"/>
    <p:sldId id="390" r:id="rId23"/>
    <p:sldId id="394" r:id="rId24"/>
    <p:sldId id="395" r:id="rId25"/>
    <p:sldId id="518" r:id="rId26"/>
    <p:sldId id="519" r:id="rId27"/>
    <p:sldId id="556" r:id="rId28"/>
    <p:sldId id="520" r:id="rId29"/>
    <p:sldId id="555"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12" r:id="rId43"/>
    <p:sldId id="400" r:id="rId44"/>
    <p:sldId id="401" r:id="rId45"/>
    <p:sldId id="402" r:id="rId46"/>
    <p:sldId id="403" r:id="rId47"/>
    <p:sldId id="404" r:id="rId48"/>
    <p:sldId id="405" r:id="rId49"/>
    <p:sldId id="406" r:id="rId50"/>
    <p:sldId id="407" r:id="rId51"/>
    <p:sldId id="408" r:id="rId52"/>
    <p:sldId id="508" r:id="rId53"/>
    <p:sldId id="422" r:id="rId54"/>
    <p:sldId id="423" r:id="rId55"/>
    <p:sldId id="424" r:id="rId56"/>
    <p:sldId id="557" r:id="rId57"/>
    <p:sldId id="425" r:id="rId58"/>
    <p:sldId id="426" r:id="rId59"/>
    <p:sldId id="427" r:id="rId60"/>
    <p:sldId id="506" r:id="rId61"/>
    <p:sldId id="428" r:id="rId62"/>
    <p:sldId id="542" r:id="rId63"/>
    <p:sldId id="536" r:id="rId64"/>
    <p:sldId id="535" r:id="rId65"/>
    <p:sldId id="538" r:id="rId66"/>
    <p:sldId id="537" r:id="rId67"/>
    <p:sldId id="541" r:id="rId68"/>
    <p:sldId id="539" r:id="rId69"/>
    <p:sldId id="540" r:id="rId70"/>
    <p:sldId id="552" r:id="rId71"/>
    <p:sldId id="547" r:id="rId72"/>
    <p:sldId id="549" r:id="rId73"/>
    <p:sldId id="551" r:id="rId74"/>
    <p:sldId id="550" r:id="rId75"/>
    <p:sldId id="546" r:id="rId76"/>
    <p:sldId id="548" r:id="rId77"/>
    <p:sldId id="554" r:id="rId78"/>
    <p:sldId id="553" r:id="rId79"/>
    <p:sldId id="543" r:id="rId80"/>
    <p:sldId id="533" r:id="rId81"/>
    <p:sldId id="561" r:id="rId82"/>
    <p:sldId id="562" r:id="rId83"/>
    <p:sldId id="429" r:id="rId84"/>
    <p:sldId id="558" r:id="rId85"/>
    <p:sldId id="430" r:id="rId86"/>
    <p:sldId id="559" r:id="rId87"/>
    <p:sldId id="431" r:id="rId88"/>
    <p:sldId id="560" r:id="rId89"/>
    <p:sldId id="580" r:id="rId90"/>
    <p:sldId id="435" r:id="rId91"/>
    <p:sldId id="436" r:id="rId92"/>
    <p:sldId id="563" r:id="rId93"/>
    <p:sldId id="564" r:id="rId94"/>
    <p:sldId id="581" r:id="rId95"/>
    <p:sldId id="437" r:id="rId96"/>
    <p:sldId id="438" r:id="rId97"/>
    <p:sldId id="569" r:id="rId98"/>
    <p:sldId id="566" r:id="rId99"/>
    <p:sldId id="567" r:id="rId100"/>
    <p:sldId id="570" r:id="rId101"/>
    <p:sldId id="565" r:id="rId102"/>
    <p:sldId id="568" r:id="rId103"/>
    <p:sldId id="571" r:id="rId104"/>
    <p:sldId id="507" r:id="rId105"/>
    <p:sldId id="443" r:id="rId106"/>
    <p:sldId id="572" r:id="rId107"/>
    <p:sldId id="439" r:id="rId108"/>
    <p:sldId id="440" r:id="rId109"/>
    <p:sldId id="573" r:id="rId110"/>
    <p:sldId id="574" r:id="rId111"/>
    <p:sldId id="582" r:id="rId112"/>
    <p:sldId id="371" r:id="rId11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262" autoAdjust="0"/>
    <p:restoredTop sz="95717" autoAdjust="0"/>
  </p:normalViewPr>
  <p:slideViewPr>
    <p:cSldViewPr>
      <p:cViewPr varScale="1">
        <p:scale>
          <a:sx n="70" d="100"/>
          <a:sy n="70" d="100"/>
        </p:scale>
        <p:origin x="64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9DA58-6832-427F-8E99-835359946BB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E4B7543A-C46F-47AE-80C7-A6C72633F372}">
      <dgm:prSet phldrT="[Metin]" custT="1"/>
      <dgm:spPr/>
      <dgm:t>
        <a:bodyPr/>
        <a:lstStyle/>
        <a:p>
          <a:r>
            <a:rPr lang="tr-TR" sz="3200" dirty="0" smtClean="0"/>
            <a:t>Alternatif Değerlendirme</a:t>
          </a:r>
          <a:endParaRPr lang="tr-TR" sz="3200" dirty="0"/>
        </a:p>
      </dgm:t>
    </dgm:pt>
    <dgm:pt modelId="{27BA8EC3-9DFE-4BF6-AE75-301E19C05C06}" type="parTrans" cxnId="{D40BD862-E49B-4C65-B59A-EACCFF8D8989}">
      <dgm:prSet/>
      <dgm:spPr/>
      <dgm:t>
        <a:bodyPr/>
        <a:lstStyle/>
        <a:p>
          <a:endParaRPr lang="tr-TR"/>
        </a:p>
      </dgm:t>
    </dgm:pt>
    <dgm:pt modelId="{5FAECA48-75E9-471D-BD76-CDA7C4EE1088}" type="sibTrans" cxnId="{D40BD862-E49B-4C65-B59A-EACCFF8D8989}">
      <dgm:prSet/>
      <dgm:spPr/>
      <dgm:t>
        <a:bodyPr/>
        <a:lstStyle/>
        <a:p>
          <a:endParaRPr lang="tr-TR"/>
        </a:p>
      </dgm:t>
    </dgm:pt>
    <dgm:pt modelId="{53DEBC84-B4CA-4126-A1D7-06EAD173676A}">
      <dgm:prSet phldrT="[Metin]" custT="1"/>
      <dgm:spPr/>
      <dgm:t>
        <a:bodyPr/>
        <a:lstStyle/>
        <a:p>
          <a:r>
            <a:rPr lang="tr-TR" sz="3200" dirty="0" smtClean="0"/>
            <a:t>Portfolyo Değerlendirme</a:t>
          </a:r>
          <a:endParaRPr lang="tr-TR" sz="3200" dirty="0"/>
        </a:p>
      </dgm:t>
    </dgm:pt>
    <dgm:pt modelId="{8E8D3F81-403F-45C0-A70A-7BD3DD1D0DCA}" type="parTrans" cxnId="{7707261D-719D-436C-B012-819AB1EB5DCD}">
      <dgm:prSet/>
      <dgm:spPr/>
      <dgm:t>
        <a:bodyPr/>
        <a:lstStyle/>
        <a:p>
          <a:endParaRPr lang="tr-TR"/>
        </a:p>
      </dgm:t>
    </dgm:pt>
    <dgm:pt modelId="{253D789E-A8B5-4472-95AF-871F54333DCC}" type="sibTrans" cxnId="{7707261D-719D-436C-B012-819AB1EB5DCD}">
      <dgm:prSet/>
      <dgm:spPr/>
      <dgm:t>
        <a:bodyPr/>
        <a:lstStyle/>
        <a:p>
          <a:endParaRPr lang="tr-TR"/>
        </a:p>
      </dgm:t>
    </dgm:pt>
    <dgm:pt modelId="{86B1840C-2C76-437E-9941-623DA3731FBE}">
      <dgm:prSet phldrT="[Metin]" custT="1"/>
      <dgm:spPr/>
      <dgm:t>
        <a:bodyPr/>
        <a:lstStyle/>
        <a:p>
          <a:r>
            <a:rPr lang="tr-TR" sz="3200" dirty="0" smtClean="0"/>
            <a:t>Performans Değerlendirme</a:t>
          </a:r>
          <a:endParaRPr lang="tr-TR" sz="3200" dirty="0"/>
        </a:p>
      </dgm:t>
    </dgm:pt>
    <dgm:pt modelId="{0EF8A13E-56C5-4F3B-B364-CE80C4D1E5FD}" type="parTrans" cxnId="{F4640C44-9431-4C4E-842E-11474A805C50}">
      <dgm:prSet/>
      <dgm:spPr/>
      <dgm:t>
        <a:bodyPr/>
        <a:lstStyle/>
        <a:p>
          <a:endParaRPr lang="tr-TR"/>
        </a:p>
      </dgm:t>
    </dgm:pt>
    <dgm:pt modelId="{5474CFFA-7553-494F-B700-B51A02200591}" type="sibTrans" cxnId="{F4640C44-9431-4C4E-842E-11474A805C50}">
      <dgm:prSet/>
      <dgm:spPr/>
      <dgm:t>
        <a:bodyPr/>
        <a:lstStyle/>
        <a:p>
          <a:endParaRPr lang="tr-TR"/>
        </a:p>
      </dgm:t>
    </dgm:pt>
    <dgm:pt modelId="{812123FB-4390-4134-A97C-C40525DCD8ED}">
      <dgm:prSet phldrT="[Metin]" custT="1"/>
      <dgm:spPr/>
      <dgm:t>
        <a:bodyPr/>
        <a:lstStyle/>
        <a:p>
          <a:r>
            <a:rPr lang="tr-TR" sz="3200" dirty="0" smtClean="0"/>
            <a:t>Öz ve Akran Değerlendirme</a:t>
          </a:r>
          <a:endParaRPr lang="tr-TR" sz="3200" dirty="0"/>
        </a:p>
      </dgm:t>
    </dgm:pt>
    <dgm:pt modelId="{17AD7942-889A-4620-B3C3-EB0AF8F99561}" type="parTrans" cxnId="{0B532A25-3E4C-4874-B098-2ABB8A118B0C}">
      <dgm:prSet/>
      <dgm:spPr/>
      <dgm:t>
        <a:bodyPr/>
        <a:lstStyle/>
        <a:p>
          <a:endParaRPr lang="tr-TR"/>
        </a:p>
      </dgm:t>
    </dgm:pt>
    <dgm:pt modelId="{46197595-7744-4986-A3D4-23480C3F3BAA}" type="sibTrans" cxnId="{0B532A25-3E4C-4874-B098-2ABB8A118B0C}">
      <dgm:prSet/>
      <dgm:spPr/>
      <dgm:t>
        <a:bodyPr/>
        <a:lstStyle/>
        <a:p>
          <a:endParaRPr lang="tr-TR"/>
        </a:p>
      </dgm:t>
    </dgm:pt>
    <dgm:pt modelId="{2FF1BC77-C2C8-4FD0-B867-8B8847D28875}" type="pres">
      <dgm:prSet presAssocID="{BC69DA58-6832-427F-8E99-835359946BBC}" presName="Name0" presStyleCnt="0">
        <dgm:presLayoutVars>
          <dgm:chPref val="1"/>
          <dgm:dir/>
          <dgm:animOne val="branch"/>
          <dgm:animLvl val="lvl"/>
          <dgm:resizeHandles val="exact"/>
        </dgm:presLayoutVars>
      </dgm:prSet>
      <dgm:spPr/>
      <dgm:t>
        <a:bodyPr/>
        <a:lstStyle/>
        <a:p>
          <a:endParaRPr lang="tr-TR"/>
        </a:p>
      </dgm:t>
    </dgm:pt>
    <dgm:pt modelId="{347A23DC-F70F-42A8-AC97-C732DEDD7587}" type="pres">
      <dgm:prSet presAssocID="{E4B7543A-C46F-47AE-80C7-A6C72633F372}" presName="root1" presStyleCnt="0"/>
      <dgm:spPr/>
    </dgm:pt>
    <dgm:pt modelId="{BC5200C0-53F0-49F2-8666-B7F4882B305F}" type="pres">
      <dgm:prSet presAssocID="{E4B7543A-C46F-47AE-80C7-A6C72633F372}" presName="LevelOneTextNode" presStyleLbl="node0" presStyleIdx="0" presStyleCnt="1">
        <dgm:presLayoutVars>
          <dgm:chPref val="3"/>
        </dgm:presLayoutVars>
      </dgm:prSet>
      <dgm:spPr/>
      <dgm:t>
        <a:bodyPr/>
        <a:lstStyle/>
        <a:p>
          <a:endParaRPr lang="tr-TR"/>
        </a:p>
      </dgm:t>
    </dgm:pt>
    <dgm:pt modelId="{94929A25-E5A1-4794-A1E4-CD63CC3B8A0F}" type="pres">
      <dgm:prSet presAssocID="{E4B7543A-C46F-47AE-80C7-A6C72633F372}" presName="level2hierChild" presStyleCnt="0"/>
      <dgm:spPr/>
    </dgm:pt>
    <dgm:pt modelId="{0688236D-5C55-4493-9E11-1C005B3B3A0E}" type="pres">
      <dgm:prSet presAssocID="{8E8D3F81-403F-45C0-A70A-7BD3DD1D0DCA}" presName="conn2-1" presStyleLbl="parChTrans1D2" presStyleIdx="0" presStyleCnt="3"/>
      <dgm:spPr/>
      <dgm:t>
        <a:bodyPr/>
        <a:lstStyle/>
        <a:p>
          <a:endParaRPr lang="tr-TR"/>
        </a:p>
      </dgm:t>
    </dgm:pt>
    <dgm:pt modelId="{85E52720-4FC3-4D7F-AD54-3D66C9AB0133}" type="pres">
      <dgm:prSet presAssocID="{8E8D3F81-403F-45C0-A70A-7BD3DD1D0DCA}" presName="connTx" presStyleLbl="parChTrans1D2" presStyleIdx="0" presStyleCnt="3"/>
      <dgm:spPr/>
      <dgm:t>
        <a:bodyPr/>
        <a:lstStyle/>
        <a:p>
          <a:endParaRPr lang="tr-TR"/>
        </a:p>
      </dgm:t>
    </dgm:pt>
    <dgm:pt modelId="{2AF08DFF-0ADF-4AAA-946C-923E3316637E}" type="pres">
      <dgm:prSet presAssocID="{53DEBC84-B4CA-4126-A1D7-06EAD173676A}" presName="root2" presStyleCnt="0"/>
      <dgm:spPr/>
    </dgm:pt>
    <dgm:pt modelId="{1BCBAA8B-7334-4A16-8545-85FFCE405144}" type="pres">
      <dgm:prSet presAssocID="{53DEBC84-B4CA-4126-A1D7-06EAD173676A}" presName="LevelTwoTextNode" presStyleLbl="node2" presStyleIdx="0" presStyleCnt="3">
        <dgm:presLayoutVars>
          <dgm:chPref val="3"/>
        </dgm:presLayoutVars>
      </dgm:prSet>
      <dgm:spPr/>
      <dgm:t>
        <a:bodyPr/>
        <a:lstStyle/>
        <a:p>
          <a:endParaRPr lang="tr-TR"/>
        </a:p>
      </dgm:t>
    </dgm:pt>
    <dgm:pt modelId="{BE55FBBC-0B06-4743-A707-96B0940F1F8F}" type="pres">
      <dgm:prSet presAssocID="{53DEBC84-B4CA-4126-A1D7-06EAD173676A}" presName="level3hierChild" presStyleCnt="0"/>
      <dgm:spPr/>
    </dgm:pt>
    <dgm:pt modelId="{EC93BB6B-0863-43D9-A09D-0BF86952BAA2}" type="pres">
      <dgm:prSet presAssocID="{0EF8A13E-56C5-4F3B-B364-CE80C4D1E5FD}" presName="conn2-1" presStyleLbl="parChTrans1D2" presStyleIdx="1" presStyleCnt="3"/>
      <dgm:spPr/>
      <dgm:t>
        <a:bodyPr/>
        <a:lstStyle/>
        <a:p>
          <a:endParaRPr lang="tr-TR"/>
        </a:p>
      </dgm:t>
    </dgm:pt>
    <dgm:pt modelId="{D7A2CAA8-70C9-4113-9D26-9E43FAC95126}" type="pres">
      <dgm:prSet presAssocID="{0EF8A13E-56C5-4F3B-B364-CE80C4D1E5FD}" presName="connTx" presStyleLbl="parChTrans1D2" presStyleIdx="1" presStyleCnt="3"/>
      <dgm:spPr/>
      <dgm:t>
        <a:bodyPr/>
        <a:lstStyle/>
        <a:p>
          <a:endParaRPr lang="tr-TR"/>
        </a:p>
      </dgm:t>
    </dgm:pt>
    <dgm:pt modelId="{F78A94F8-7386-4FB8-9A12-B047AAC66575}" type="pres">
      <dgm:prSet presAssocID="{86B1840C-2C76-437E-9941-623DA3731FBE}" presName="root2" presStyleCnt="0"/>
      <dgm:spPr/>
    </dgm:pt>
    <dgm:pt modelId="{71632425-0134-4101-A89F-561C1BD523DB}" type="pres">
      <dgm:prSet presAssocID="{86B1840C-2C76-437E-9941-623DA3731FBE}" presName="LevelTwoTextNode" presStyleLbl="node2" presStyleIdx="1" presStyleCnt="3">
        <dgm:presLayoutVars>
          <dgm:chPref val="3"/>
        </dgm:presLayoutVars>
      </dgm:prSet>
      <dgm:spPr/>
      <dgm:t>
        <a:bodyPr/>
        <a:lstStyle/>
        <a:p>
          <a:endParaRPr lang="tr-TR"/>
        </a:p>
      </dgm:t>
    </dgm:pt>
    <dgm:pt modelId="{A2801B3A-B261-498D-91F0-766F691216B5}" type="pres">
      <dgm:prSet presAssocID="{86B1840C-2C76-437E-9941-623DA3731FBE}" presName="level3hierChild" presStyleCnt="0"/>
      <dgm:spPr/>
    </dgm:pt>
    <dgm:pt modelId="{3B2207F9-065D-49DA-9ED4-50E103D6D261}" type="pres">
      <dgm:prSet presAssocID="{17AD7942-889A-4620-B3C3-EB0AF8F99561}" presName="conn2-1" presStyleLbl="parChTrans1D2" presStyleIdx="2" presStyleCnt="3"/>
      <dgm:spPr/>
      <dgm:t>
        <a:bodyPr/>
        <a:lstStyle/>
        <a:p>
          <a:endParaRPr lang="tr-TR"/>
        </a:p>
      </dgm:t>
    </dgm:pt>
    <dgm:pt modelId="{BF723A9B-FB23-47DB-9097-425625440565}" type="pres">
      <dgm:prSet presAssocID="{17AD7942-889A-4620-B3C3-EB0AF8F99561}" presName="connTx" presStyleLbl="parChTrans1D2" presStyleIdx="2" presStyleCnt="3"/>
      <dgm:spPr/>
      <dgm:t>
        <a:bodyPr/>
        <a:lstStyle/>
        <a:p>
          <a:endParaRPr lang="tr-TR"/>
        </a:p>
      </dgm:t>
    </dgm:pt>
    <dgm:pt modelId="{9920BF83-7028-41A5-840B-254937722255}" type="pres">
      <dgm:prSet presAssocID="{812123FB-4390-4134-A97C-C40525DCD8ED}" presName="root2" presStyleCnt="0"/>
      <dgm:spPr/>
    </dgm:pt>
    <dgm:pt modelId="{6541D4FE-610B-4B6D-AB1C-50DFEB1DB96E}" type="pres">
      <dgm:prSet presAssocID="{812123FB-4390-4134-A97C-C40525DCD8ED}" presName="LevelTwoTextNode" presStyleLbl="node2" presStyleIdx="2" presStyleCnt="3">
        <dgm:presLayoutVars>
          <dgm:chPref val="3"/>
        </dgm:presLayoutVars>
      </dgm:prSet>
      <dgm:spPr/>
      <dgm:t>
        <a:bodyPr/>
        <a:lstStyle/>
        <a:p>
          <a:endParaRPr lang="tr-TR"/>
        </a:p>
      </dgm:t>
    </dgm:pt>
    <dgm:pt modelId="{D77FA8C4-4456-4910-84AA-022859C68EBD}" type="pres">
      <dgm:prSet presAssocID="{812123FB-4390-4134-A97C-C40525DCD8ED}" presName="level3hierChild" presStyleCnt="0"/>
      <dgm:spPr/>
    </dgm:pt>
  </dgm:ptLst>
  <dgm:cxnLst>
    <dgm:cxn modelId="{67B1DE85-7225-46AD-8ED5-66CF8092FF70}" type="presOf" srcId="{812123FB-4390-4134-A97C-C40525DCD8ED}" destId="{6541D4FE-610B-4B6D-AB1C-50DFEB1DB96E}" srcOrd="0" destOrd="0" presId="urn:microsoft.com/office/officeart/2008/layout/HorizontalMultiLevelHierarchy"/>
    <dgm:cxn modelId="{C76520E0-ACFB-4087-A09F-356071EABE7A}" type="presOf" srcId="{8E8D3F81-403F-45C0-A70A-7BD3DD1D0DCA}" destId="{85E52720-4FC3-4D7F-AD54-3D66C9AB0133}" srcOrd="1" destOrd="0" presId="urn:microsoft.com/office/officeart/2008/layout/HorizontalMultiLevelHierarchy"/>
    <dgm:cxn modelId="{B468EC7E-231F-45B0-B379-39F9779A4BE0}" type="presOf" srcId="{0EF8A13E-56C5-4F3B-B364-CE80C4D1E5FD}" destId="{D7A2CAA8-70C9-4113-9D26-9E43FAC95126}" srcOrd="1" destOrd="0" presId="urn:microsoft.com/office/officeart/2008/layout/HorizontalMultiLevelHierarchy"/>
    <dgm:cxn modelId="{3B35EA06-61D2-461F-AAD4-0E873B49AEBD}" type="presOf" srcId="{8E8D3F81-403F-45C0-A70A-7BD3DD1D0DCA}" destId="{0688236D-5C55-4493-9E11-1C005B3B3A0E}" srcOrd="0" destOrd="0" presId="urn:microsoft.com/office/officeart/2008/layout/HorizontalMultiLevelHierarchy"/>
    <dgm:cxn modelId="{481D5A5F-879B-49E7-AB1C-A15DC14FF2CF}" type="presOf" srcId="{0EF8A13E-56C5-4F3B-B364-CE80C4D1E5FD}" destId="{EC93BB6B-0863-43D9-A09D-0BF86952BAA2}" srcOrd="0" destOrd="0" presId="urn:microsoft.com/office/officeart/2008/layout/HorizontalMultiLevelHierarchy"/>
    <dgm:cxn modelId="{9A437992-3ECA-4DF6-B01D-6B16F651193F}" type="presOf" srcId="{BC69DA58-6832-427F-8E99-835359946BBC}" destId="{2FF1BC77-C2C8-4FD0-B867-8B8847D28875}" srcOrd="0" destOrd="0" presId="urn:microsoft.com/office/officeart/2008/layout/HorizontalMultiLevelHierarchy"/>
    <dgm:cxn modelId="{18F9D416-5D46-41EC-B4D7-824A22E3D514}" type="presOf" srcId="{E4B7543A-C46F-47AE-80C7-A6C72633F372}" destId="{BC5200C0-53F0-49F2-8666-B7F4882B305F}" srcOrd="0" destOrd="0" presId="urn:microsoft.com/office/officeart/2008/layout/HorizontalMultiLevelHierarchy"/>
    <dgm:cxn modelId="{7707261D-719D-436C-B012-819AB1EB5DCD}" srcId="{E4B7543A-C46F-47AE-80C7-A6C72633F372}" destId="{53DEBC84-B4CA-4126-A1D7-06EAD173676A}" srcOrd="0" destOrd="0" parTransId="{8E8D3F81-403F-45C0-A70A-7BD3DD1D0DCA}" sibTransId="{253D789E-A8B5-4472-95AF-871F54333DCC}"/>
    <dgm:cxn modelId="{490DBBC6-A427-46D8-801A-4AB1604CDD8E}" type="presOf" srcId="{53DEBC84-B4CA-4126-A1D7-06EAD173676A}" destId="{1BCBAA8B-7334-4A16-8545-85FFCE405144}" srcOrd="0" destOrd="0" presId="urn:microsoft.com/office/officeart/2008/layout/HorizontalMultiLevelHierarchy"/>
    <dgm:cxn modelId="{0B532A25-3E4C-4874-B098-2ABB8A118B0C}" srcId="{E4B7543A-C46F-47AE-80C7-A6C72633F372}" destId="{812123FB-4390-4134-A97C-C40525DCD8ED}" srcOrd="2" destOrd="0" parTransId="{17AD7942-889A-4620-B3C3-EB0AF8F99561}" sibTransId="{46197595-7744-4986-A3D4-23480C3F3BAA}"/>
    <dgm:cxn modelId="{847D85F6-2894-4C32-8D3F-5C9D398F8FBA}" type="presOf" srcId="{17AD7942-889A-4620-B3C3-EB0AF8F99561}" destId="{3B2207F9-065D-49DA-9ED4-50E103D6D261}" srcOrd="0" destOrd="0" presId="urn:microsoft.com/office/officeart/2008/layout/HorizontalMultiLevelHierarchy"/>
    <dgm:cxn modelId="{D40BD862-E49B-4C65-B59A-EACCFF8D8989}" srcId="{BC69DA58-6832-427F-8E99-835359946BBC}" destId="{E4B7543A-C46F-47AE-80C7-A6C72633F372}" srcOrd="0" destOrd="0" parTransId="{27BA8EC3-9DFE-4BF6-AE75-301E19C05C06}" sibTransId="{5FAECA48-75E9-471D-BD76-CDA7C4EE1088}"/>
    <dgm:cxn modelId="{F4640C44-9431-4C4E-842E-11474A805C50}" srcId="{E4B7543A-C46F-47AE-80C7-A6C72633F372}" destId="{86B1840C-2C76-437E-9941-623DA3731FBE}" srcOrd="1" destOrd="0" parTransId="{0EF8A13E-56C5-4F3B-B364-CE80C4D1E5FD}" sibTransId="{5474CFFA-7553-494F-B700-B51A02200591}"/>
    <dgm:cxn modelId="{D35D6CF0-C8AC-45FD-8000-BABABFAA1C58}" type="presOf" srcId="{86B1840C-2C76-437E-9941-623DA3731FBE}" destId="{71632425-0134-4101-A89F-561C1BD523DB}" srcOrd="0" destOrd="0" presId="urn:microsoft.com/office/officeart/2008/layout/HorizontalMultiLevelHierarchy"/>
    <dgm:cxn modelId="{725134D9-C170-4F11-AFFA-088DDDD72C7F}" type="presOf" srcId="{17AD7942-889A-4620-B3C3-EB0AF8F99561}" destId="{BF723A9B-FB23-47DB-9097-425625440565}" srcOrd="1" destOrd="0" presId="urn:microsoft.com/office/officeart/2008/layout/HorizontalMultiLevelHierarchy"/>
    <dgm:cxn modelId="{71C6AEE7-B797-4626-8A31-7F37F010027C}" type="presParOf" srcId="{2FF1BC77-C2C8-4FD0-B867-8B8847D28875}" destId="{347A23DC-F70F-42A8-AC97-C732DEDD7587}" srcOrd="0" destOrd="0" presId="urn:microsoft.com/office/officeart/2008/layout/HorizontalMultiLevelHierarchy"/>
    <dgm:cxn modelId="{38615CBD-E0E3-4561-85E6-117A91F5C70C}" type="presParOf" srcId="{347A23DC-F70F-42A8-AC97-C732DEDD7587}" destId="{BC5200C0-53F0-49F2-8666-B7F4882B305F}" srcOrd="0" destOrd="0" presId="urn:microsoft.com/office/officeart/2008/layout/HorizontalMultiLevelHierarchy"/>
    <dgm:cxn modelId="{E2E05057-F52F-45C2-B307-D6C8813F1FE2}" type="presParOf" srcId="{347A23DC-F70F-42A8-AC97-C732DEDD7587}" destId="{94929A25-E5A1-4794-A1E4-CD63CC3B8A0F}" srcOrd="1" destOrd="0" presId="urn:microsoft.com/office/officeart/2008/layout/HorizontalMultiLevelHierarchy"/>
    <dgm:cxn modelId="{41E862C6-C447-48E5-B2B3-6B9638D7F78E}" type="presParOf" srcId="{94929A25-E5A1-4794-A1E4-CD63CC3B8A0F}" destId="{0688236D-5C55-4493-9E11-1C005B3B3A0E}" srcOrd="0" destOrd="0" presId="urn:microsoft.com/office/officeart/2008/layout/HorizontalMultiLevelHierarchy"/>
    <dgm:cxn modelId="{F8A3BE98-EEDA-4D96-B043-E305E38F533E}" type="presParOf" srcId="{0688236D-5C55-4493-9E11-1C005B3B3A0E}" destId="{85E52720-4FC3-4D7F-AD54-3D66C9AB0133}" srcOrd="0" destOrd="0" presId="urn:microsoft.com/office/officeart/2008/layout/HorizontalMultiLevelHierarchy"/>
    <dgm:cxn modelId="{3A5BA80A-DE90-43C0-9C7E-59D75A194863}" type="presParOf" srcId="{94929A25-E5A1-4794-A1E4-CD63CC3B8A0F}" destId="{2AF08DFF-0ADF-4AAA-946C-923E3316637E}" srcOrd="1" destOrd="0" presId="urn:microsoft.com/office/officeart/2008/layout/HorizontalMultiLevelHierarchy"/>
    <dgm:cxn modelId="{FA85ED45-D6F1-4B0F-8975-762FF1B19B89}" type="presParOf" srcId="{2AF08DFF-0ADF-4AAA-946C-923E3316637E}" destId="{1BCBAA8B-7334-4A16-8545-85FFCE405144}" srcOrd="0" destOrd="0" presId="urn:microsoft.com/office/officeart/2008/layout/HorizontalMultiLevelHierarchy"/>
    <dgm:cxn modelId="{6E399686-4C2E-4BAB-B9A7-A3112E104DD2}" type="presParOf" srcId="{2AF08DFF-0ADF-4AAA-946C-923E3316637E}" destId="{BE55FBBC-0B06-4743-A707-96B0940F1F8F}" srcOrd="1" destOrd="0" presId="urn:microsoft.com/office/officeart/2008/layout/HorizontalMultiLevelHierarchy"/>
    <dgm:cxn modelId="{2FC9A96E-9623-4743-8779-49F49ED1D29F}" type="presParOf" srcId="{94929A25-E5A1-4794-A1E4-CD63CC3B8A0F}" destId="{EC93BB6B-0863-43D9-A09D-0BF86952BAA2}" srcOrd="2" destOrd="0" presId="urn:microsoft.com/office/officeart/2008/layout/HorizontalMultiLevelHierarchy"/>
    <dgm:cxn modelId="{E8DB1636-E7EB-428B-8EE9-F1DF803A8C95}" type="presParOf" srcId="{EC93BB6B-0863-43D9-A09D-0BF86952BAA2}" destId="{D7A2CAA8-70C9-4113-9D26-9E43FAC95126}" srcOrd="0" destOrd="0" presId="urn:microsoft.com/office/officeart/2008/layout/HorizontalMultiLevelHierarchy"/>
    <dgm:cxn modelId="{50834925-7328-4E60-BE8D-66C35D2343FA}" type="presParOf" srcId="{94929A25-E5A1-4794-A1E4-CD63CC3B8A0F}" destId="{F78A94F8-7386-4FB8-9A12-B047AAC66575}" srcOrd="3" destOrd="0" presId="urn:microsoft.com/office/officeart/2008/layout/HorizontalMultiLevelHierarchy"/>
    <dgm:cxn modelId="{2D687DB1-1A41-47A9-9D08-35A1F93386A3}" type="presParOf" srcId="{F78A94F8-7386-4FB8-9A12-B047AAC66575}" destId="{71632425-0134-4101-A89F-561C1BD523DB}" srcOrd="0" destOrd="0" presId="urn:microsoft.com/office/officeart/2008/layout/HorizontalMultiLevelHierarchy"/>
    <dgm:cxn modelId="{CF0DD0E4-5105-4AAD-AB07-8099E94BC747}" type="presParOf" srcId="{F78A94F8-7386-4FB8-9A12-B047AAC66575}" destId="{A2801B3A-B261-498D-91F0-766F691216B5}" srcOrd="1" destOrd="0" presId="urn:microsoft.com/office/officeart/2008/layout/HorizontalMultiLevelHierarchy"/>
    <dgm:cxn modelId="{4B316F56-C9AD-4667-BE02-20446CFB17B3}" type="presParOf" srcId="{94929A25-E5A1-4794-A1E4-CD63CC3B8A0F}" destId="{3B2207F9-065D-49DA-9ED4-50E103D6D261}" srcOrd="4" destOrd="0" presId="urn:microsoft.com/office/officeart/2008/layout/HorizontalMultiLevelHierarchy"/>
    <dgm:cxn modelId="{305C2E99-4C63-445E-A53C-9E5FA86ED9C2}" type="presParOf" srcId="{3B2207F9-065D-49DA-9ED4-50E103D6D261}" destId="{BF723A9B-FB23-47DB-9097-425625440565}" srcOrd="0" destOrd="0" presId="urn:microsoft.com/office/officeart/2008/layout/HorizontalMultiLevelHierarchy"/>
    <dgm:cxn modelId="{FBFFC038-7210-4DE0-9A83-7F4A26D769EA}" type="presParOf" srcId="{94929A25-E5A1-4794-A1E4-CD63CC3B8A0F}" destId="{9920BF83-7028-41A5-840B-254937722255}" srcOrd="5" destOrd="0" presId="urn:microsoft.com/office/officeart/2008/layout/HorizontalMultiLevelHierarchy"/>
    <dgm:cxn modelId="{B7183CA4-E1CA-41B1-BEEE-CFA6C5AF73A7}" type="presParOf" srcId="{9920BF83-7028-41A5-840B-254937722255}" destId="{6541D4FE-610B-4B6D-AB1C-50DFEB1DB96E}" srcOrd="0" destOrd="0" presId="urn:microsoft.com/office/officeart/2008/layout/HorizontalMultiLevelHierarchy"/>
    <dgm:cxn modelId="{559B1602-3605-438B-A9BB-86B17C6DFB7D}" type="presParOf" srcId="{9920BF83-7028-41A5-840B-254937722255}" destId="{D77FA8C4-4456-4910-84AA-022859C68EB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BE506C-3399-4852-A5E6-0E90EC8208C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4DC5B8F3-D745-46A1-AD27-09D27E12706C}">
      <dgm:prSet phldrT="[Metin]"/>
      <dgm:spPr/>
      <dgm:t>
        <a:bodyPr/>
        <a:lstStyle/>
        <a:p>
          <a:r>
            <a:rPr lang="tr-TR" b="1" dirty="0" smtClean="0">
              <a:solidFill>
                <a:schemeClr val="tx1"/>
              </a:solidFill>
            </a:rPr>
            <a:t>Puanlama Yöntemleri</a:t>
          </a:r>
          <a:endParaRPr lang="tr-TR" b="1" dirty="0">
            <a:solidFill>
              <a:schemeClr val="tx1"/>
            </a:solidFill>
          </a:endParaRPr>
        </a:p>
      </dgm:t>
    </dgm:pt>
    <dgm:pt modelId="{2040A92F-2B67-4714-8097-5E6A3ABB0927}" type="parTrans" cxnId="{99099E3B-BE42-4BBD-A7C2-2AE6B624B2C9}">
      <dgm:prSet/>
      <dgm:spPr/>
      <dgm:t>
        <a:bodyPr/>
        <a:lstStyle/>
        <a:p>
          <a:endParaRPr lang="tr-TR"/>
        </a:p>
      </dgm:t>
    </dgm:pt>
    <dgm:pt modelId="{3282E2A8-F717-416F-89E4-5078BEFEA387}" type="sibTrans" cxnId="{99099E3B-BE42-4BBD-A7C2-2AE6B624B2C9}">
      <dgm:prSet/>
      <dgm:spPr/>
      <dgm:t>
        <a:bodyPr/>
        <a:lstStyle/>
        <a:p>
          <a:endParaRPr lang="tr-TR"/>
        </a:p>
      </dgm:t>
    </dgm:pt>
    <dgm:pt modelId="{F8C1FAB0-0334-45E6-BEA1-648A1E5A4DDF}">
      <dgm:prSet phldrT="[Metin]"/>
      <dgm:spPr/>
      <dgm:t>
        <a:bodyPr/>
        <a:lstStyle/>
        <a:p>
          <a:r>
            <a:rPr lang="tr-TR" b="1" dirty="0" smtClean="0">
              <a:solidFill>
                <a:schemeClr val="tx1"/>
              </a:solidFill>
            </a:rPr>
            <a:t>Kontrol Listeleri</a:t>
          </a:r>
          <a:endParaRPr lang="tr-TR" b="1" dirty="0">
            <a:solidFill>
              <a:schemeClr val="tx1"/>
            </a:solidFill>
          </a:endParaRPr>
        </a:p>
      </dgm:t>
    </dgm:pt>
    <dgm:pt modelId="{6D14D80C-B519-4B2D-98C2-045A020ED919}" type="parTrans" cxnId="{351C9958-A28A-4D3C-A6A0-5D721F633ECD}">
      <dgm:prSet/>
      <dgm:spPr/>
      <dgm:t>
        <a:bodyPr/>
        <a:lstStyle/>
        <a:p>
          <a:endParaRPr lang="tr-TR"/>
        </a:p>
      </dgm:t>
    </dgm:pt>
    <dgm:pt modelId="{A7945474-16C2-47F1-A360-FDE12A5B1C11}" type="sibTrans" cxnId="{351C9958-A28A-4D3C-A6A0-5D721F633ECD}">
      <dgm:prSet/>
      <dgm:spPr/>
      <dgm:t>
        <a:bodyPr/>
        <a:lstStyle/>
        <a:p>
          <a:endParaRPr lang="tr-TR"/>
        </a:p>
      </dgm:t>
    </dgm:pt>
    <dgm:pt modelId="{24EA8E97-5A85-49BA-9027-009858101AD1}">
      <dgm:prSet phldrT="[Metin]"/>
      <dgm:spPr/>
      <dgm:t>
        <a:bodyPr/>
        <a:lstStyle/>
        <a:p>
          <a:r>
            <a:rPr lang="tr-TR" b="1" dirty="0" smtClean="0">
              <a:solidFill>
                <a:schemeClr val="tx1"/>
              </a:solidFill>
            </a:rPr>
            <a:t>Derecelendirme Ölçekleri</a:t>
          </a:r>
          <a:endParaRPr lang="tr-TR" b="1" dirty="0">
            <a:solidFill>
              <a:schemeClr val="tx1"/>
            </a:solidFill>
          </a:endParaRPr>
        </a:p>
      </dgm:t>
    </dgm:pt>
    <dgm:pt modelId="{9DD1D0A7-FE4A-41BC-9BCC-4E9A2CD3412F}" type="parTrans" cxnId="{0A23646B-9628-4652-8778-88E6139CB3DA}">
      <dgm:prSet/>
      <dgm:spPr/>
      <dgm:t>
        <a:bodyPr/>
        <a:lstStyle/>
        <a:p>
          <a:endParaRPr lang="tr-TR"/>
        </a:p>
      </dgm:t>
    </dgm:pt>
    <dgm:pt modelId="{E775EC31-AD14-4FAE-B0ED-A0323B51F52C}" type="sibTrans" cxnId="{0A23646B-9628-4652-8778-88E6139CB3DA}">
      <dgm:prSet/>
      <dgm:spPr/>
      <dgm:t>
        <a:bodyPr/>
        <a:lstStyle/>
        <a:p>
          <a:endParaRPr lang="tr-TR"/>
        </a:p>
      </dgm:t>
    </dgm:pt>
    <dgm:pt modelId="{BDEE7661-42AC-4358-932A-FD51D411CA91}">
      <dgm:prSet phldrT="[Metin]"/>
      <dgm:spPr/>
      <dgm:t>
        <a:bodyPr/>
        <a:lstStyle/>
        <a:p>
          <a:r>
            <a:rPr lang="tr-TR" b="1" dirty="0" smtClean="0">
              <a:solidFill>
                <a:schemeClr val="tx1"/>
              </a:solidFill>
            </a:rPr>
            <a:t>Ruprikler</a:t>
          </a:r>
          <a:endParaRPr lang="tr-TR" b="1" dirty="0">
            <a:solidFill>
              <a:schemeClr val="tx1"/>
            </a:solidFill>
          </a:endParaRPr>
        </a:p>
      </dgm:t>
    </dgm:pt>
    <dgm:pt modelId="{F7252DC1-2E6C-4051-93BD-334C3EEC362E}" type="parTrans" cxnId="{44234465-6CE1-4BF0-860F-64B9ECF31CE4}">
      <dgm:prSet/>
      <dgm:spPr/>
      <dgm:t>
        <a:bodyPr/>
        <a:lstStyle/>
        <a:p>
          <a:endParaRPr lang="tr-TR"/>
        </a:p>
      </dgm:t>
    </dgm:pt>
    <dgm:pt modelId="{27FBAD8F-79BC-4B34-A497-73B66F1169F1}" type="sibTrans" cxnId="{44234465-6CE1-4BF0-860F-64B9ECF31CE4}">
      <dgm:prSet/>
      <dgm:spPr/>
      <dgm:t>
        <a:bodyPr/>
        <a:lstStyle/>
        <a:p>
          <a:endParaRPr lang="tr-TR"/>
        </a:p>
      </dgm:t>
    </dgm:pt>
    <dgm:pt modelId="{A9791334-9E5B-46D3-95B6-5B61C70B2668}" type="pres">
      <dgm:prSet presAssocID="{D3BE506C-3399-4852-A5E6-0E90EC8208C5}" presName="hierChild1" presStyleCnt="0">
        <dgm:presLayoutVars>
          <dgm:orgChart val="1"/>
          <dgm:chPref val="1"/>
          <dgm:dir/>
          <dgm:animOne val="branch"/>
          <dgm:animLvl val="lvl"/>
          <dgm:resizeHandles/>
        </dgm:presLayoutVars>
      </dgm:prSet>
      <dgm:spPr/>
      <dgm:t>
        <a:bodyPr/>
        <a:lstStyle/>
        <a:p>
          <a:endParaRPr lang="tr-TR"/>
        </a:p>
      </dgm:t>
    </dgm:pt>
    <dgm:pt modelId="{E520A031-7E0C-4020-AC2C-F2371C6E21DD}" type="pres">
      <dgm:prSet presAssocID="{4DC5B8F3-D745-46A1-AD27-09D27E12706C}" presName="hierRoot1" presStyleCnt="0">
        <dgm:presLayoutVars>
          <dgm:hierBranch val="init"/>
        </dgm:presLayoutVars>
      </dgm:prSet>
      <dgm:spPr/>
    </dgm:pt>
    <dgm:pt modelId="{B5162B0F-74B5-47CA-90A0-A7A4B53588C7}" type="pres">
      <dgm:prSet presAssocID="{4DC5B8F3-D745-46A1-AD27-09D27E12706C}" presName="rootComposite1" presStyleCnt="0"/>
      <dgm:spPr/>
    </dgm:pt>
    <dgm:pt modelId="{84CEA355-FD72-4C70-9075-960EEB55885E}" type="pres">
      <dgm:prSet presAssocID="{4DC5B8F3-D745-46A1-AD27-09D27E12706C}" presName="rootText1" presStyleLbl="node0" presStyleIdx="0" presStyleCnt="1">
        <dgm:presLayoutVars>
          <dgm:chPref val="3"/>
        </dgm:presLayoutVars>
      </dgm:prSet>
      <dgm:spPr/>
      <dgm:t>
        <a:bodyPr/>
        <a:lstStyle/>
        <a:p>
          <a:endParaRPr lang="tr-TR"/>
        </a:p>
      </dgm:t>
    </dgm:pt>
    <dgm:pt modelId="{4F5C2965-89A2-4853-9E58-F2503216715C}" type="pres">
      <dgm:prSet presAssocID="{4DC5B8F3-D745-46A1-AD27-09D27E12706C}" presName="rootConnector1" presStyleLbl="node1" presStyleIdx="0" presStyleCnt="0"/>
      <dgm:spPr/>
      <dgm:t>
        <a:bodyPr/>
        <a:lstStyle/>
        <a:p>
          <a:endParaRPr lang="tr-TR"/>
        </a:p>
      </dgm:t>
    </dgm:pt>
    <dgm:pt modelId="{1AA39C45-42E1-4A7F-A2A4-5F7A776962E7}" type="pres">
      <dgm:prSet presAssocID="{4DC5B8F3-D745-46A1-AD27-09D27E12706C}" presName="hierChild2" presStyleCnt="0"/>
      <dgm:spPr/>
    </dgm:pt>
    <dgm:pt modelId="{54FC569E-2ECA-42E5-BC12-3A69D2789F1B}" type="pres">
      <dgm:prSet presAssocID="{6D14D80C-B519-4B2D-98C2-045A020ED919}" presName="Name37" presStyleLbl="parChTrans1D2" presStyleIdx="0" presStyleCnt="3"/>
      <dgm:spPr/>
      <dgm:t>
        <a:bodyPr/>
        <a:lstStyle/>
        <a:p>
          <a:endParaRPr lang="tr-TR"/>
        </a:p>
      </dgm:t>
    </dgm:pt>
    <dgm:pt modelId="{5775BBE0-EBD4-4E47-8483-C9407FD067C0}" type="pres">
      <dgm:prSet presAssocID="{F8C1FAB0-0334-45E6-BEA1-648A1E5A4DDF}" presName="hierRoot2" presStyleCnt="0">
        <dgm:presLayoutVars>
          <dgm:hierBranch val="init"/>
        </dgm:presLayoutVars>
      </dgm:prSet>
      <dgm:spPr/>
    </dgm:pt>
    <dgm:pt modelId="{49736151-6B00-432B-9699-F486E8193B56}" type="pres">
      <dgm:prSet presAssocID="{F8C1FAB0-0334-45E6-BEA1-648A1E5A4DDF}" presName="rootComposite" presStyleCnt="0"/>
      <dgm:spPr/>
    </dgm:pt>
    <dgm:pt modelId="{34943449-B2EC-424B-B4A4-6E45536BD485}" type="pres">
      <dgm:prSet presAssocID="{F8C1FAB0-0334-45E6-BEA1-648A1E5A4DDF}" presName="rootText" presStyleLbl="node2" presStyleIdx="0" presStyleCnt="3">
        <dgm:presLayoutVars>
          <dgm:chPref val="3"/>
        </dgm:presLayoutVars>
      </dgm:prSet>
      <dgm:spPr/>
      <dgm:t>
        <a:bodyPr/>
        <a:lstStyle/>
        <a:p>
          <a:endParaRPr lang="tr-TR"/>
        </a:p>
      </dgm:t>
    </dgm:pt>
    <dgm:pt modelId="{2B3A5CD7-DBD6-4E30-AE6A-44B7A903B8A9}" type="pres">
      <dgm:prSet presAssocID="{F8C1FAB0-0334-45E6-BEA1-648A1E5A4DDF}" presName="rootConnector" presStyleLbl="node2" presStyleIdx="0" presStyleCnt="3"/>
      <dgm:spPr/>
      <dgm:t>
        <a:bodyPr/>
        <a:lstStyle/>
        <a:p>
          <a:endParaRPr lang="tr-TR"/>
        </a:p>
      </dgm:t>
    </dgm:pt>
    <dgm:pt modelId="{A0DE49F8-0F36-44D8-B111-0168D2158E4D}" type="pres">
      <dgm:prSet presAssocID="{F8C1FAB0-0334-45E6-BEA1-648A1E5A4DDF}" presName="hierChild4" presStyleCnt="0"/>
      <dgm:spPr/>
    </dgm:pt>
    <dgm:pt modelId="{DB807D0C-1664-403D-BF27-13CF4A8332B5}" type="pres">
      <dgm:prSet presAssocID="{F8C1FAB0-0334-45E6-BEA1-648A1E5A4DDF}" presName="hierChild5" presStyleCnt="0"/>
      <dgm:spPr/>
    </dgm:pt>
    <dgm:pt modelId="{26D5A20A-F3EB-4923-867E-E3E74C20338E}" type="pres">
      <dgm:prSet presAssocID="{9DD1D0A7-FE4A-41BC-9BCC-4E9A2CD3412F}" presName="Name37" presStyleLbl="parChTrans1D2" presStyleIdx="1" presStyleCnt="3"/>
      <dgm:spPr/>
      <dgm:t>
        <a:bodyPr/>
        <a:lstStyle/>
        <a:p>
          <a:endParaRPr lang="tr-TR"/>
        </a:p>
      </dgm:t>
    </dgm:pt>
    <dgm:pt modelId="{907D2E27-C28F-4A81-9E51-FD0B6DCAC19B}" type="pres">
      <dgm:prSet presAssocID="{24EA8E97-5A85-49BA-9027-009858101AD1}" presName="hierRoot2" presStyleCnt="0">
        <dgm:presLayoutVars>
          <dgm:hierBranch val="init"/>
        </dgm:presLayoutVars>
      </dgm:prSet>
      <dgm:spPr/>
    </dgm:pt>
    <dgm:pt modelId="{2B36E87A-6752-441F-B258-A6ACDC0560A7}" type="pres">
      <dgm:prSet presAssocID="{24EA8E97-5A85-49BA-9027-009858101AD1}" presName="rootComposite" presStyleCnt="0"/>
      <dgm:spPr/>
    </dgm:pt>
    <dgm:pt modelId="{3732DFEE-33FA-45DC-B342-2E9FF97A2776}" type="pres">
      <dgm:prSet presAssocID="{24EA8E97-5A85-49BA-9027-009858101AD1}" presName="rootText" presStyleLbl="node2" presStyleIdx="1" presStyleCnt="3">
        <dgm:presLayoutVars>
          <dgm:chPref val="3"/>
        </dgm:presLayoutVars>
      </dgm:prSet>
      <dgm:spPr/>
      <dgm:t>
        <a:bodyPr/>
        <a:lstStyle/>
        <a:p>
          <a:endParaRPr lang="tr-TR"/>
        </a:p>
      </dgm:t>
    </dgm:pt>
    <dgm:pt modelId="{BB7B21A1-F5D1-4D58-B39D-385F6C6A4C70}" type="pres">
      <dgm:prSet presAssocID="{24EA8E97-5A85-49BA-9027-009858101AD1}" presName="rootConnector" presStyleLbl="node2" presStyleIdx="1" presStyleCnt="3"/>
      <dgm:spPr/>
      <dgm:t>
        <a:bodyPr/>
        <a:lstStyle/>
        <a:p>
          <a:endParaRPr lang="tr-TR"/>
        </a:p>
      </dgm:t>
    </dgm:pt>
    <dgm:pt modelId="{2FFCA8D2-9ADD-4BF8-AA50-47BCDDCC5AFB}" type="pres">
      <dgm:prSet presAssocID="{24EA8E97-5A85-49BA-9027-009858101AD1}" presName="hierChild4" presStyleCnt="0"/>
      <dgm:spPr/>
    </dgm:pt>
    <dgm:pt modelId="{8BE5AFA1-4DFE-4DFF-A060-8EC45ACDE95B}" type="pres">
      <dgm:prSet presAssocID="{24EA8E97-5A85-49BA-9027-009858101AD1}" presName="hierChild5" presStyleCnt="0"/>
      <dgm:spPr/>
    </dgm:pt>
    <dgm:pt modelId="{65AFD9E6-A1BB-4823-B774-682AA0852A39}" type="pres">
      <dgm:prSet presAssocID="{F7252DC1-2E6C-4051-93BD-334C3EEC362E}" presName="Name37" presStyleLbl="parChTrans1D2" presStyleIdx="2" presStyleCnt="3"/>
      <dgm:spPr/>
      <dgm:t>
        <a:bodyPr/>
        <a:lstStyle/>
        <a:p>
          <a:endParaRPr lang="tr-TR"/>
        </a:p>
      </dgm:t>
    </dgm:pt>
    <dgm:pt modelId="{793BEECF-3F7F-4AD7-AFD9-D477F25C2302}" type="pres">
      <dgm:prSet presAssocID="{BDEE7661-42AC-4358-932A-FD51D411CA91}" presName="hierRoot2" presStyleCnt="0">
        <dgm:presLayoutVars>
          <dgm:hierBranch val="init"/>
        </dgm:presLayoutVars>
      </dgm:prSet>
      <dgm:spPr/>
    </dgm:pt>
    <dgm:pt modelId="{A09B497C-B1B8-42ED-9556-4FF361C4F611}" type="pres">
      <dgm:prSet presAssocID="{BDEE7661-42AC-4358-932A-FD51D411CA91}" presName="rootComposite" presStyleCnt="0"/>
      <dgm:spPr/>
    </dgm:pt>
    <dgm:pt modelId="{A5D5E65C-DFAD-49D6-9774-2C7DD86F6CB6}" type="pres">
      <dgm:prSet presAssocID="{BDEE7661-42AC-4358-932A-FD51D411CA91}" presName="rootText" presStyleLbl="node2" presStyleIdx="2" presStyleCnt="3">
        <dgm:presLayoutVars>
          <dgm:chPref val="3"/>
        </dgm:presLayoutVars>
      </dgm:prSet>
      <dgm:spPr/>
      <dgm:t>
        <a:bodyPr/>
        <a:lstStyle/>
        <a:p>
          <a:endParaRPr lang="tr-TR"/>
        </a:p>
      </dgm:t>
    </dgm:pt>
    <dgm:pt modelId="{46083A15-D516-4016-A113-A6EB4353F63D}" type="pres">
      <dgm:prSet presAssocID="{BDEE7661-42AC-4358-932A-FD51D411CA91}" presName="rootConnector" presStyleLbl="node2" presStyleIdx="2" presStyleCnt="3"/>
      <dgm:spPr/>
      <dgm:t>
        <a:bodyPr/>
        <a:lstStyle/>
        <a:p>
          <a:endParaRPr lang="tr-TR"/>
        </a:p>
      </dgm:t>
    </dgm:pt>
    <dgm:pt modelId="{52DCB243-A6EF-4EAF-AC83-26A6DFF8E4C4}" type="pres">
      <dgm:prSet presAssocID="{BDEE7661-42AC-4358-932A-FD51D411CA91}" presName="hierChild4" presStyleCnt="0"/>
      <dgm:spPr/>
    </dgm:pt>
    <dgm:pt modelId="{A92B8786-51ED-4272-A9D2-EB313934BE7D}" type="pres">
      <dgm:prSet presAssocID="{BDEE7661-42AC-4358-932A-FD51D411CA91}" presName="hierChild5" presStyleCnt="0"/>
      <dgm:spPr/>
    </dgm:pt>
    <dgm:pt modelId="{EC2A11EE-6656-42F9-8E40-9C8BAF911E96}" type="pres">
      <dgm:prSet presAssocID="{4DC5B8F3-D745-46A1-AD27-09D27E12706C}" presName="hierChild3" presStyleCnt="0"/>
      <dgm:spPr/>
    </dgm:pt>
  </dgm:ptLst>
  <dgm:cxnLst>
    <dgm:cxn modelId="{8CF19557-5D70-419F-906C-3DE2D87BD71F}" type="presOf" srcId="{BDEE7661-42AC-4358-932A-FD51D411CA91}" destId="{46083A15-D516-4016-A113-A6EB4353F63D}" srcOrd="1" destOrd="0" presId="urn:microsoft.com/office/officeart/2005/8/layout/orgChart1"/>
    <dgm:cxn modelId="{0E8E352B-BE46-4630-A77E-E18DFA389126}" type="presOf" srcId="{4DC5B8F3-D745-46A1-AD27-09D27E12706C}" destId="{4F5C2965-89A2-4853-9E58-F2503216715C}" srcOrd="1" destOrd="0" presId="urn:microsoft.com/office/officeart/2005/8/layout/orgChart1"/>
    <dgm:cxn modelId="{253D4B51-4CEC-4903-BB32-9CCA87E77101}" type="presOf" srcId="{F7252DC1-2E6C-4051-93BD-334C3EEC362E}" destId="{65AFD9E6-A1BB-4823-B774-682AA0852A39}" srcOrd="0" destOrd="0" presId="urn:microsoft.com/office/officeart/2005/8/layout/orgChart1"/>
    <dgm:cxn modelId="{108D1764-19F1-4D88-BDFD-4B6B93972341}" type="presOf" srcId="{F8C1FAB0-0334-45E6-BEA1-648A1E5A4DDF}" destId="{34943449-B2EC-424B-B4A4-6E45536BD485}" srcOrd="0" destOrd="0" presId="urn:microsoft.com/office/officeart/2005/8/layout/orgChart1"/>
    <dgm:cxn modelId="{351C9958-A28A-4D3C-A6A0-5D721F633ECD}" srcId="{4DC5B8F3-D745-46A1-AD27-09D27E12706C}" destId="{F8C1FAB0-0334-45E6-BEA1-648A1E5A4DDF}" srcOrd="0" destOrd="0" parTransId="{6D14D80C-B519-4B2D-98C2-045A020ED919}" sibTransId="{A7945474-16C2-47F1-A360-FDE12A5B1C11}"/>
    <dgm:cxn modelId="{E0EC0830-AA87-4591-845D-2A89B346E092}" type="presOf" srcId="{24EA8E97-5A85-49BA-9027-009858101AD1}" destId="{BB7B21A1-F5D1-4D58-B39D-385F6C6A4C70}" srcOrd="1" destOrd="0" presId="urn:microsoft.com/office/officeart/2005/8/layout/orgChart1"/>
    <dgm:cxn modelId="{2B058198-0B41-46B4-A92D-F47EFFDA4938}" type="presOf" srcId="{BDEE7661-42AC-4358-932A-FD51D411CA91}" destId="{A5D5E65C-DFAD-49D6-9774-2C7DD86F6CB6}" srcOrd="0" destOrd="0" presId="urn:microsoft.com/office/officeart/2005/8/layout/orgChart1"/>
    <dgm:cxn modelId="{44234465-6CE1-4BF0-860F-64B9ECF31CE4}" srcId="{4DC5B8F3-D745-46A1-AD27-09D27E12706C}" destId="{BDEE7661-42AC-4358-932A-FD51D411CA91}" srcOrd="2" destOrd="0" parTransId="{F7252DC1-2E6C-4051-93BD-334C3EEC362E}" sibTransId="{27FBAD8F-79BC-4B34-A497-73B66F1169F1}"/>
    <dgm:cxn modelId="{69B87F9D-B378-414A-A39C-2ADE483C97F7}" type="presOf" srcId="{6D14D80C-B519-4B2D-98C2-045A020ED919}" destId="{54FC569E-2ECA-42E5-BC12-3A69D2789F1B}" srcOrd="0" destOrd="0" presId="urn:microsoft.com/office/officeart/2005/8/layout/orgChart1"/>
    <dgm:cxn modelId="{4C8E3408-9389-428C-AA44-6B4B8521A00F}" type="presOf" srcId="{4DC5B8F3-D745-46A1-AD27-09D27E12706C}" destId="{84CEA355-FD72-4C70-9075-960EEB55885E}" srcOrd="0" destOrd="0" presId="urn:microsoft.com/office/officeart/2005/8/layout/orgChart1"/>
    <dgm:cxn modelId="{0A23646B-9628-4652-8778-88E6139CB3DA}" srcId="{4DC5B8F3-D745-46A1-AD27-09D27E12706C}" destId="{24EA8E97-5A85-49BA-9027-009858101AD1}" srcOrd="1" destOrd="0" parTransId="{9DD1D0A7-FE4A-41BC-9BCC-4E9A2CD3412F}" sibTransId="{E775EC31-AD14-4FAE-B0ED-A0323B51F52C}"/>
    <dgm:cxn modelId="{D24AE48D-9A39-4645-8AEF-733DD7F34A83}" type="presOf" srcId="{9DD1D0A7-FE4A-41BC-9BCC-4E9A2CD3412F}" destId="{26D5A20A-F3EB-4923-867E-E3E74C20338E}" srcOrd="0" destOrd="0" presId="urn:microsoft.com/office/officeart/2005/8/layout/orgChart1"/>
    <dgm:cxn modelId="{EED1B2C7-DFB0-4B86-943D-615DDE76BF58}" type="presOf" srcId="{24EA8E97-5A85-49BA-9027-009858101AD1}" destId="{3732DFEE-33FA-45DC-B342-2E9FF97A2776}" srcOrd="0" destOrd="0" presId="urn:microsoft.com/office/officeart/2005/8/layout/orgChart1"/>
    <dgm:cxn modelId="{99099E3B-BE42-4BBD-A7C2-2AE6B624B2C9}" srcId="{D3BE506C-3399-4852-A5E6-0E90EC8208C5}" destId="{4DC5B8F3-D745-46A1-AD27-09D27E12706C}" srcOrd="0" destOrd="0" parTransId="{2040A92F-2B67-4714-8097-5E6A3ABB0927}" sibTransId="{3282E2A8-F717-416F-89E4-5078BEFEA387}"/>
    <dgm:cxn modelId="{30A8C296-27DC-42FA-868B-41040197A4DD}" type="presOf" srcId="{F8C1FAB0-0334-45E6-BEA1-648A1E5A4DDF}" destId="{2B3A5CD7-DBD6-4E30-AE6A-44B7A903B8A9}" srcOrd="1" destOrd="0" presId="urn:microsoft.com/office/officeart/2005/8/layout/orgChart1"/>
    <dgm:cxn modelId="{CA5F43ED-9030-48EF-A18C-9C001E4FB722}" type="presOf" srcId="{D3BE506C-3399-4852-A5E6-0E90EC8208C5}" destId="{A9791334-9E5B-46D3-95B6-5B61C70B2668}" srcOrd="0" destOrd="0" presId="urn:microsoft.com/office/officeart/2005/8/layout/orgChart1"/>
    <dgm:cxn modelId="{4B2935C1-9EDF-40EB-AA16-C1E45B684228}" type="presParOf" srcId="{A9791334-9E5B-46D3-95B6-5B61C70B2668}" destId="{E520A031-7E0C-4020-AC2C-F2371C6E21DD}" srcOrd="0" destOrd="0" presId="urn:microsoft.com/office/officeart/2005/8/layout/orgChart1"/>
    <dgm:cxn modelId="{AAA379BF-6E89-4422-8472-91F3979DDC1E}" type="presParOf" srcId="{E520A031-7E0C-4020-AC2C-F2371C6E21DD}" destId="{B5162B0F-74B5-47CA-90A0-A7A4B53588C7}" srcOrd="0" destOrd="0" presId="urn:microsoft.com/office/officeart/2005/8/layout/orgChart1"/>
    <dgm:cxn modelId="{B1E69325-7AE4-4132-8A58-A83EC5AE9D96}" type="presParOf" srcId="{B5162B0F-74B5-47CA-90A0-A7A4B53588C7}" destId="{84CEA355-FD72-4C70-9075-960EEB55885E}" srcOrd="0" destOrd="0" presId="urn:microsoft.com/office/officeart/2005/8/layout/orgChart1"/>
    <dgm:cxn modelId="{987E862D-64F4-4042-9ED2-1EBFEBDB89E2}" type="presParOf" srcId="{B5162B0F-74B5-47CA-90A0-A7A4B53588C7}" destId="{4F5C2965-89A2-4853-9E58-F2503216715C}" srcOrd="1" destOrd="0" presId="urn:microsoft.com/office/officeart/2005/8/layout/orgChart1"/>
    <dgm:cxn modelId="{EC919F23-EE0B-4DC8-96F1-D5F9AEE3CA15}" type="presParOf" srcId="{E520A031-7E0C-4020-AC2C-F2371C6E21DD}" destId="{1AA39C45-42E1-4A7F-A2A4-5F7A776962E7}" srcOrd="1" destOrd="0" presId="urn:microsoft.com/office/officeart/2005/8/layout/orgChart1"/>
    <dgm:cxn modelId="{BFF0BFAC-F2BF-4580-8000-6E5237CBE3DB}" type="presParOf" srcId="{1AA39C45-42E1-4A7F-A2A4-5F7A776962E7}" destId="{54FC569E-2ECA-42E5-BC12-3A69D2789F1B}" srcOrd="0" destOrd="0" presId="urn:microsoft.com/office/officeart/2005/8/layout/orgChart1"/>
    <dgm:cxn modelId="{C53F7A95-C1BF-402B-AC23-28E34FDB841A}" type="presParOf" srcId="{1AA39C45-42E1-4A7F-A2A4-5F7A776962E7}" destId="{5775BBE0-EBD4-4E47-8483-C9407FD067C0}" srcOrd="1" destOrd="0" presId="urn:microsoft.com/office/officeart/2005/8/layout/orgChart1"/>
    <dgm:cxn modelId="{983652C1-E251-45EB-9309-9460954809AD}" type="presParOf" srcId="{5775BBE0-EBD4-4E47-8483-C9407FD067C0}" destId="{49736151-6B00-432B-9699-F486E8193B56}" srcOrd="0" destOrd="0" presId="urn:microsoft.com/office/officeart/2005/8/layout/orgChart1"/>
    <dgm:cxn modelId="{492F803B-4B1C-46E6-94D6-C8D6689D5CFA}" type="presParOf" srcId="{49736151-6B00-432B-9699-F486E8193B56}" destId="{34943449-B2EC-424B-B4A4-6E45536BD485}" srcOrd="0" destOrd="0" presId="urn:microsoft.com/office/officeart/2005/8/layout/orgChart1"/>
    <dgm:cxn modelId="{8D87A8DE-F37F-4AD6-9DD3-00ECE8CC2977}" type="presParOf" srcId="{49736151-6B00-432B-9699-F486E8193B56}" destId="{2B3A5CD7-DBD6-4E30-AE6A-44B7A903B8A9}" srcOrd="1" destOrd="0" presId="urn:microsoft.com/office/officeart/2005/8/layout/orgChart1"/>
    <dgm:cxn modelId="{5FD8BB42-95F8-49B4-9A9B-EEDCBB3B55BC}" type="presParOf" srcId="{5775BBE0-EBD4-4E47-8483-C9407FD067C0}" destId="{A0DE49F8-0F36-44D8-B111-0168D2158E4D}" srcOrd="1" destOrd="0" presId="urn:microsoft.com/office/officeart/2005/8/layout/orgChart1"/>
    <dgm:cxn modelId="{12949BFE-1C19-4E8B-B4D8-395CABEA7DBF}" type="presParOf" srcId="{5775BBE0-EBD4-4E47-8483-C9407FD067C0}" destId="{DB807D0C-1664-403D-BF27-13CF4A8332B5}" srcOrd="2" destOrd="0" presId="urn:microsoft.com/office/officeart/2005/8/layout/orgChart1"/>
    <dgm:cxn modelId="{DF4FD7F3-5168-481B-83FF-5EA37F972931}" type="presParOf" srcId="{1AA39C45-42E1-4A7F-A2A4-5F7A776962E7}" destId="{26D5A20A-F3EB-4923-867E-E3E74C20338E}" srcOrd="2" destOrd="0" presId="urn:microsoft.com/office/officeart/2005/8/layout/orgChart1"/>
    <dgm:cxn modelId="{578D783E-7CFC-4769-9258-19A8BE0740A6}" type="presParOf" srcId="{1AA39C45-42E1-4A7F-A2A4-5F7A776962E7}" destId="{907D2E27-C28F-4A81-9E51-FD0B6DCAC19B}" srcOrd="3" destOrd="0" presId="urn:microsoft.com/office/officeart/2005/8/layout/orgChart1"/>
    <dgm:cxn modelId="{AC5FED66-A55F-41AE-ACAD-EFE905FB6170}" type="presParOf" srcId="{907D2E27-C28F-4A81-9E51-FD0B6DCAC19B}" destId="{2B36E87A-6752-441F-B258-A6ACDC0560A7}" srcOrd="0" destOrd="0" presId="urn:microsoft.com/office/officeart/2005/8/layout/orgChart1"/>
    <dgm:cxn modelId="{2E1D5B70-1CC1-42C7-9B0A-C05B2DF7EEE0}" type="presParOf" srcId="{2B36E87A-6752-441F-B258-A6ACDC0560A7}" destId="{3732DFEE-33FA-45DC-B342-2E9FF97A2776}" srcOrd="0" destOrd="0" presId="urn:microsoft.com/office/officeart/2005/8/layout/orgChart1"/>
    <dgm:cxn modelId="{6ECF6CAD-2594-4A51-9BAF-1CA5AFA97F26}" type="presParOf" srcId="{2B36E87A-6752-441F-B258-A6ACDC0560A7}" destId="{BB7B21A1-F5D1-4D58-B39D-385F6C6A4C70}" srcOrd="1" destOrd="0" presId="urn:microsoft.com/office/officeart/2005/8/layout/orgChart1"/>
    <dgm:cxn modelId="{C33252A8-4C41-4A30-BBAA-AB34BE193BFF}" type="presParOf" srcId="{907D2E27-C28F-4A81-9E51-FD0B6DCAC19B}" destId="{2FFCA8D2-9ADD-4BF8-AA50-47BCDDCC5AFB}" srcOrd="1" destOrd="0" presId="urn:microsoft.com/office/officeart/2005/8/layout/orgChart1"/>
    <dgm:cxn modelId="{371E8645-0809-442E-AA47-FA62B64D86EC}" type="presParOf" srcId="{907D2E27-C28F-4A81-9E51-FD0B6DCAC19B}" destId="{8BE5AFA1-4DFE-4DFF-A060-8EC45ACDE95B}" srcOrd="2" destOrd="0" presId="urn:microsoft.com/office/officeart/2005/8/layout/orgChart1"/>
    <dgm:cxn modelId="{2EAD3688-BB08-439B-A18F-ACE96D87AE31}" type="presParOf" srcId="{1AA39C45-42E1-4A7F-A2A4-5F7A776962E7}" destId="{65AFD9E6-A1BB-4823-B774-682AA0852A39}" srcOrd="4" destOrd="0" presId="urn:microsoft.com/office/officeart/2005/8/layout/orgChart1"/>
    <dgm:cxn modelId="{70A439C1-94B0-4564-BA15-574D14278BE1}" type="presParOf" srcId="{1AA39C45-42E1-4A7F-A2A4-5F7A776962E7}" destId="{793BEECF-3F7F-4AD7-AFD9-D477F25C2302}" srcOrd="5" destOrd="0" presId="urn:microsoft.com/office/officeart/2005/8/layout/orgChart1"/>
    <dgm:cxn modelId="{8A35AC77-C8FB-40E3-962D-FEA6238A7C48}" type="presParOf" srcId="{793BEECF-3F7F-4AD7-AFD9-D477F25C2302}" destId="{A09B497C-B1B8-42ED-9556-4FF361C4F611}" srcOrd="0" destOrd="0" presId="urn:microsoft.com/office/officeart/2005/8/layout/orgChart1"/>
    <dgm:cxn modelId="{45C3F48D-D510-462A-B26B-76E9CCBC4FC1}" type="presParOf" srcId="{A09B497C-B1B8-42ED-9556-4FF361C4F611}" destId="{A5D5E65C-DFAD-49D6-9774-2C7DD86F6CB6}" srcOrd="0" destOrd="0" presId="urn:microsoft.com/office/officeart/2005/8/layout/orgChart1"/>
    <dgm:cxn modelId="{539DA9DB-BC2A-4248-98C6-675F7CD258D7}" type="presParOf" srcId="{A09B497C-B1B8-42ED-9556-4FF361C4F611}" destId="{46083A15-D516-4016-A113-A6EB4353F63D}" srcOrd="1" destOrd="0" presId="urn:microsoft.com/office/officeart/2005/8/layout/orgChart1"/>
    <dgm:cxn modelId="{9A3BB54D-C02A-4A28-8CB5-AD0B67A7FADA}" type="presParOf" srcId="{793BEECF-3F7F-4AD7-AFD9-D477F25C2302}" destId="{52DCB243-A6EF-4EAF-AC83-26A6DFF8E4C4}" srcOrd="1" destOrd="0" presId="urn:microsoft.com/office/officeart/2005/8/layout/orgChart1"/>
    <dgm:cxn modelId="{0CA23ED0-D8A0-47A8-AD86-3D23ED11B629}" type="presParOf" srcId="{793BEECF-3F7F-4AD7-AFD9-D477F25C2302}" destId="{A92B8786-51ED-4272-A9D2-EB313934BE7D}" srcOrd="2" destOrd="0" presId="urn:microsoft.com/office/officeart/2005/8/layout/orgChart1"/>
    <dgm:cxn modelId="{95158FE2-EE9C-4083-957D-053A5C61E577}" type="presParOf" srcId="{E520A031-7E0C-4020-AC2C-F2371C6E21DD}" destId="{EC2A11EE-6656-42F9-8E40-9C8BAF911E9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207F9-065D-49DA-9ED4-50E103D6D261}">
      <dsp:nvSpPr>
        <dsp:cNvPr id="0" name=""/>
        <dsp:cNvSpPr/>
      </dsp:nvSpPr>
      <dsp:spPr>
        <a:xfrm>
          <a:off x="2094088" y="2664295"/>
          <a:ext cx="664155" cy="1265540"/>
        </a:xfrm>
        <a:custGeom>
          <a:avLst/>
          <a:gdLst/>
          <a:ahLst/>
          <a:cxnLst/>
          <a:rect l="0" t="0" r="0" b="0"/>
          <a:pathLst>
            <a:path>
              <a:moveTo>
                <a:pt x="0" y="0"/>
              </a:moveTo>
              <a:lnTo>
                <a:pt x="332077" y="0"/>
              </a:lnTo>
              <a:lnTo>
                <a:pt x="332077" y="1265540"/>
              </a:lnTo>
              <a:lnTo>
                <a:pt x="664155" y="12655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390435" y="3261335"/>
        <a:ext cx="71461" cy="71461"/>
      </dsp:txXfrm>
    </dsp:sp>
    <dsp:sp modelId="{EC93BB6B-0863-43D9-A09D-0BF86952BAA2}">
      <dsp:nvSpPr>
        <dsp:cNvPr id="0" name=""/>
        <dsp:cNvSpPr/>
      </dsp:nvSpPr>
      <dsp:spPr>
        <a:xfrm>
          <a:off x="2094088" y="2618576"/>
          <a:ext cx="664155" cy="91440"/>
        </a:xfrm>
        <a:custGeom>
          <a:avLst/>
          <a:gdLst/>
          <a:ahLst/>
          <a:cxnLst/>
          <a:rect l="0" t="0" r="0" b="0"/>
          <a:pathLst>
            <a:path>
              <a:moveTo>
                <a:pt x="0" y="45720"/>
              </a:moveTo>
              <a:lnTo>
                <a:pt x="664155" y="457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409562" y="2647692"/>
        <a:ext cx="33207" cy="33207"/>
      </dsp:txXfrm>
    </dsp:sp>
    <dsp:sp modelId="{0688236D-5C55-4493-9E11-1C005B3B3A0E}">
      <dsp:nvSpPr>
        <dsp:cNvPr id="0" name=""/>
        <dsp:cNvSpPr/>
      </dsp:nvSpPr>
      <dsp:spPr>
        <a:xfrm>
          <a:off x="2094088" y="1398755"/>
          <a:ext cx="664155" cy="1265540"/>
        </a:xfrm>
        <a:custGeom>
          <a:avLst/>
          <a:gdLst/>
          <a:ahLst/>
          <a:cxnLst/>
          <a:rect l="0" t="0" r="0" b="0"/>
          <a:pathLst>
            <a:path>
              <a:moveTo>
                <a:pt x="0" y="1265540"/>
              </a:moveTo>
              <a:lnTo>
                <a:pt x="332077" y="1265540"/>
              </a:lnTo>
              <a:lnTo>
                <a:pt x="332077" y="0"/>
              </a:lnTo>
              <a:lnTo>
                <a:pt x="664155"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2390435" y="1995794"/>
        <a:ext cx="71461" cy="71461"/>
      </dsp:txXfrm>
    </dsp:sp>
    <dsp:sp modelId="{BC5200C0-53F0-49F2-8666-B7F4882B305F}">
      <dsp:nvSpPr>
        <dsp:cNvPr id="0" name=""/>
        <dsp:cNvSpPr/>
      </dsp:nvSpPr>
      <dsp:spPr>
        <a:xfrm rot="16200000">
          <a:off x="-1076424" y="2158079"/>
          <a:ext cx="5328591" cy="101243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tr-TR" sz="3200" kern="1200" dirty="0" smtClean="0"/>
            <a:t>Alternatif Değerlendirme</a:t>
          </a:r>
          <a:endParaRPr lang="tr-TR" sz="3200" kern="1200" dirty="0"/>
        </a:p>
      </dsp:txBody>
      <dsp:txXfrm>
        <a:off x="-1076424" y="2158079"/>
        <a:ext cx="5328591" cy="1012432"/>
      </dsp:txXfrm>
    </dsp:sp>
    <dsp:sp modelId="{1BCBAA8B-7334-4A16-8545-85FFCE405144}">
      <dsp:nvSpPr>
        <dsp:cNvPr id="0" name=""/>
        <dsp:cNvSpPr/>
      </dsp:nvSpPr>
      <dsp:spPr>
        <a:xfrm>
          <a:off x="2758243" y="892539"/>
          <a:ext cx="3320778" cy="101243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tr-TR" sz="3200" kern="1200" dirty="0" smtClean="0"/>
            <a:t>Portfolyo Değerlendirme</a:t>
          </a:r>
          <a:endParaRPr lang="tr-TR" sz="3200" kern="1200" dirty="0"/>
        </a:p>
      </dsp:txBody>
      <dsp:txXfrm>
        <a:off x="2758243" y="892539"/>
        <a:ext cx="3320778" cy="1012432"/>
      </dsp:txXfrm>
    </dsp:sp>
    <dsp:sp modelId="{71632425-0134-4101-A89F-561C1BD523DB}">
      <dsp:nvSpPr>
        <dsp:cNvPr id="0" name=""/>
        <dsp:cNvSpPr/>
      </dsp:nvSpPr>
      <dsp:spPr>
        <a:xfrm>
          <a:off x="2758243" y="2158079"/>
          <a:ext cx="3320778" cy="101243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tr-TR" sz="3200" kern="1200" dirty="0" smtClean="0"/>
            <a:t>Performans Değerlendirme</a:t>
          </a:r>
          <a:endParaRPr lang="tr-TR" sz="3200" kern="1200" dirty="0"/>
        </a:p>
      </dsp:txBody>
      <dsp:txXfrm>
        <a:off x="2758243" y="2158079"/>
        <a:ext cx="3320778" cy="1012432"/>
      </dsp:txXfrm>
    </dsp:sp>
    <dsp:sp modelId="{6541D4FE-610B-4B6D-AB1C-50DFEB1DB96E}">
      <dsp:nvSpPr>
        <dsp:cNvPr id="0" name=""/>
        <dsp:cNvSpPr/>
      </dsp:nvSpPr>
      <dsp:spPr>
        <a:xfrm>
          <a:off x="2758243" y="3423620"/>
          <a:ext cx="3320778" cy="101243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tr-TR" sz="3200" kern="1200" dirty="0" smtClean="0"/>
            <a:t>Öz ve Akran Değerlendirme</a:t>
          </a:r>
          <a:endParaRPr lang="tr-TR" sz="3200" kern="1200" dirty="0"/>
        </a:p>
      </dsp:txBody>
      <dsp:txXfrm>
        <a:off x="2758243" y="3423620"/>
        <a:ext cx="3320778" cy="1012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FD9E6-A1BB-4823-B774-682AA0852A39}">
      <dsp:nvSpPr>
        <dsp:cNvPr id="0" name=""/>
        <dsp:cNvSpPr/>
      </dsp:nvSpPr>
      <dsp:spPr>
        <a:xfrm>
          <a:off x="3646699" y="1842009"/>
          <a:ext cx="2580066" cy="447780"/>
        </a:xfrm>
        <a:custGeom>
          <a:avLst/>
          <a:gdLst/>
          <a:ahLst/>
          <a:cxnLst/>
          <a:rect l="0" t="0" r="0" b="0"/>
          <a:pathLst>
            <a:path>
              <a:moveTo>
                <a:pt x="0" y="0"/>
              </a:moveTo>
              <a:lnTo>
                <a:pt x="0" y="223890"/>
              </a:lnTo>
              <a:lnTo>
                <a:pt x="2580066" y="223890"/>
              </a:lnTo>
              <a:lnTo>
                <a:pt x="2580066" y="44778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D5A20A-F3EB-4923-867E-E3E74C20338E}">
      <dsp:nvSpPr>
        <dsp:cNvPr id="0" name=""/>
        <dsp:cNvSpPr/>
      </dsp:nvSpPr>
      <dsp:spPr>
        <a:xfrm>
          <a:off x="3600979" y="1842009"/>
          <a:ext cx="91440" cy="447780"/>
        </a:xfrm>
        <a:custGeom>
          <a:avLst/>
          <a:gdLst/>
          <a:ahLst/>
          <a:cxnLst/>
          <a:rect l="0" t="0" r="0" b="0"/>
          <a:pathLst>
            <a:path>
              <a:moveTo>
                <a:pt x="45720" y="0"/>
              </a:moveTo>
              <a:lnTo>
                <a:pt x="45720" y="44778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FC569E-2ECA-42E5-BC12-3A69D2789F1B}">
      <dsp:nvSpPr>
        <dsp:cNvPr id="0" name=""/>
        <dsp:cNvSpPr/>
      </dsp:nvSpPr>
      <dsp:spPr>
        <a:xfrm>
          <a:off x="1066632" y="1842009"/>
          <a:ext cx="2580066" cy="447780"/>
        </a:xfrm>
        <a:custGeom>
          <a:avLst/>
          <a:gdLst/>
          <a:ahLst/>
          <a:cxnLst/>
          <a:rect l="0" t="0" r="0" b="0"/>
          <a:pathLst>
            <a:path>
              <a:moveTo>
                <a:pt x="2580066" y="0"/>
              </a:moveTo>
              <a:lnTo>
                <a:pt x="2580066" y="223890"/>
              </a:lnTo>
              <a:lnTo>
                <a:pt x="0" y="223890"/>
              </a:lnTo>
              <a:lnTo>
                <a:pt x="0" y="44778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CEA355-FD72-4C70-9075-960EEB55885E}">
      <dsp:nvSpPr>
        <dsp:cNvPr id="0" name=""/>
        <dsp:cNvSpPr/>
      </dsp:nvSpPr>
      <dsp:spPr>
        <a:xfrm>
          <a:off x="2580556" y="775866"/>
          <a:ext cx="2132286" cy="10661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tr-TR" sz="2200" b="1" kern="1200" dirty="0" smtClean="0">
              <a:solidFill>
                <a:schemeClr val="tx1"/>
              </a:solidFill>
            </a:rPr>
            <a:t>Puanlama Yöntemleri</a:t>
          </a:r>
          <a:endParaRPr lang="tr-TR" sz="2200" b="1" kern="1200" dirty="0">
            <a:solidFill>
              <a:schemeClr val="tx1"/>
            </a:solidFill>
          </a:endParaRPr>
        </a:p>
      </dsp:txBody>
      <dsp:txXfrm>
        <a:off x="2580556" y="775866"/>
        <a:ext cx="2132286" cy="1066143"/>
      </dsp:txXfrm>
    </dsp:sp>
    <dsp:sp modelId="{34943449-B2EC-424B-B4A4-6E45536BD485}">
      <dsp:nvSpPr>
        <dsp:cNvPr id="0" name=""/>
        <dsp:cNvSpPr/>
      </dsp:nvSpPr>
      <dsp:spPr>
        <a:xfrm>
          <a:off x="489" y="2289790"/>
          <a:ext cx="2132286" cy="10661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tr-TR" sz="2200" b="1" kern="1200" dirty="0" smtClean="0">
              <a:solidFill>
                <a:schemeClr val="tx1"/>
              </a:solidFill>
            </a:rPr>
            <a:t>Kontrol Listeleri</a:t>
          </a:r>
          <a:endParaRPr lang="tr-TR" sz="2200" b="1" kern="1200" dirty="0">
            <a:solidFill>
              <a:schemeClr val="tx1"/>
            </a:solidFill>
          </a:endParaRPr>
        </a:p>
      </dsp:txBody>
      <dsp:txXfrm>
        <a:off x="489" y="2289790"/>
        <a:ext cx="2132286" cy="1066143"/>
      </dsp:txXfrm>
    </dsp:sp>
    <dsp:sp modelId="{3732DFEE-33FA-45DC-B342-2E9FF97A2776}">
      <dsp:nvSpPr>
        <dsp:cNvPr id="0" name=""/>
        <dsp:cNvSpPr/>
      </dsp:nvSpPr>
      <dsp:spPr>
        <a:xfrm>
          <a:off x="2580556" y="2289790"/>
          <a:ext cx="2132286" cy="10661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tr-TR" sz="2200" b="1" kern="1200" dirty="0" smtClean="0">
              <a:solidFill>
                <a:schemeClr val="tx1"/>
              </a:solidFill>
            </a:rPr>
            <a:t>Derecelendirme Ölçekleri</a:t>
          </a:r>
          <a:endParaRPr lang="tr-TR" sz="2200" b="1" kern="1200" dirty="0">
            <a:solidFill>
              <a:schemeClr val="tx1"/>
            </a:solidFill>
          </a:endParaRPr>
        </a:p>
      </dsp:txBody>
      <dsp:txXfrm>
        <a:off x="2580556" y="2289790"/>
        <a:ext cx="2132286" cy="1066143"/>
      </dsp:txXfrm>
    </dsp:sp>
    <dsp:sp modelId="{A5D5E65C-DFAD-49D6-9774-2C7DD86F6CB6}">
      <dsp:nvSpPr>
        <dsp:cNvPr id="0" name=""/>
        <dsp:cNvSpPr/>
      </dsp:nvSpPr>
      <dsp:spPr>
        <a:xfrm>
          <a:off x="5160622" y="2289790"/>
          <a:ext cx="2132286" cy="10661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tr-TR" sz="2200" b="1" kern="1200" dirty="0" smtClean="0">
              <a:solidFill>
                <a:schemeClr val="tx1"/>
              </a:solidFill>
            </a:rPr>
            <a:t>Ruprikler</a:t>
          </a:r>
          <a:endParaRPr lang="tr-TR" sz="2200" b="1" kern="1200" dirty="0">
            <a:solidFill>
              <a:schemeClr val="tx1"/>
            </a:solidFill>
          </a:endParaRPr>
        </a:p>
      </dsp:txBody>
      <dsp:txXfrm>
        <a:off x="5160622" y="2289790"/>
        <a:ext cx="2132286" cy="1066143"/>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147939-219E-4EA8-8955-28032E2DDF57}" type="datetimeFigureOut">
              <a:rPr lang="tr-TR" smtClean="0"/>
              <a:t>19.09.2024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3C0CAB-701F-4B14-940A-3F82BC9CB138}" type="slidenum">
              <a:rPr lang="tr-TR" smtClean="0"/>
              <a:t>‹#›</a:t>
            </a:fld>
            <a:endParaRPr lang="tr-TR"/>
          </a:p>
        </p:txBody>
      </p:sp>
    </p:spTree>
    <p:extLst>
      <p:ext uri="{BB962C8B-B14F-4D97-AF65-F5344CB8AC3E}">
        <p14:creationId xmlns:p14="http://schemas.microsoft.com/office/powerpoint/2010/main" val="2761757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3C0CAB-701F-4B14-940A-3F82BC9CB138}" type="slidenum">
              <a:rPr lang="tr-TR" smtClean="0"/>
              <a:t>10</a:t>
            </a:fld>
            <a:endParaRPr lang="tr-TR"/>
          </a:p>
        </p:txBody>
      </p:sp>
    </p:spTree>
    <p:extLst>
      <p:ext uri="{BB962C8B-B14F-4D97-AF65-F5344CB8AC3E}">
        <p14:creationId xmlns:p14="http://schemas.microsoft.com/office/powerpoint/2010/main" val="373212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3C0CAB-701F-4B14-940A-3F82BC9CB138}" type="slidenum">
              <a:rPr lang="tr-TR" smtClean="0">
                <a:solidFill>
                  <a:prstClr val="black"/>
                </a:solidFill>
              </a:rPr>
              <a:pPr/>
              <a:t>60</a:t>
            </a:fld>
            <a:endParaRPr lang="tr-TR">
              <a:solidFill>
                <a:prstClr val="black"/>
              </a:solidFill>
            </a:endParaRPr>
          </a:p>
        </p:txBody>
      </p:sp>
    </p:spTree>
    <p:extLst>
      <p:ext uri="{BB962C8B-B14F-4D97-AF65-F5344CB8AC3E}">
        <p14:creationId xmlns:p14="http://schemas.microsoft.com/office/powerpoint/2010/main" val="337652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43C0CAB-701F-4B14-940A-3F82BC9CB138}" type="slidenum">
              <a:rPr lang="tr-TR" smtClean="0"/>
              <a:t>61</a:t>
            </a:fld>
            <a:endParaRPr lang="tr-TR"/>
          </a:p>
        </p:txBody>
      </p:sp>
    </p:spTree>
    <p:extLst>
      <p:ext uri="{BB962C8B-B14F-4D97-AF65-F5344CB8AC3E}">
        <p14:creationId xmlns:p14="http://schemas.microsoft.com/office/powerpoint/2010/main" val="3376526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3"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4"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2" y="1009654"/>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3"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tr-TR" smtClean="0"/>
              <a:t>Asıl başlık stili için tıklatın</a:t>
            </a:r>
            <a:endParaRPr lang="en-US"/>
          </a:p>
        </p:txBody>
      </p:sp>
      <p:sp>
        <p:nvSpPr>
          <p:cNvPr id="3" name="Subtitle 2"/>
          <p:cNvSpPr>
            <a:spLocks noGrp="1"/>
          </p:cNvSpPr>
          <p:nvPr>
            <p:ph type="subTitle" idx="1"/>
          </p:nvPr>
        </p:nvSpPr>
        <p:spPr>
          <a:xfrm>
            <a:off x="1727202"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6770678" y="5357596"/>
            <a:ext cx="1213821" cy="365125"/>
          </a:xfrm>
        </p:spPr>
        <p:txBody>
          <a:bodyPr/>
          <a:lstStyle/>
          <a:p>
            <a:fld id="{A23720DD-5B6D-40BF-8493-A6B52D484E6B}" type="datetimeFigureOut">
              <a:rPr lang="tr-TR" smtClean="0"/>
              <a:t>19.09.2024</a:t>
            </a:fld>
            <a:endParaRPr lang="tr-TR"/>
          </a:p>
        </p:txBody>
      </p:sp>
      <p:sp>
        <p:nvSpPr>
          <p:cNvPr id="5" name="Footer Placeholder 4"/>
          <p:cNvSpPr>
            <a:spLocks noGrp="1"/>
          </p:cNvSpPr>
          <p:nvPr>
            <p:ph type="ftr" sz="quarter" idx="11"/>
          </p:nvPr>
        </p:nvSpPr>
        <p:spPr>
          <a:xfrm>
            <a:off x="1174046" y="5357596"/>
            <a:ext cx="5034845" cy="365125"/>
          </a:xfrm>
        </p:spPr>
        <p:txBody>
          <a:bodyPr/>
          <a:lstStyle/>
          <a:p>
            <a:endParaRPr lang="tr-TR"/>
          </a:p>
        </p:txBody>
      </p:sp>
      <p:sp>
        <p:nvSpPr>
          <p:cNvPr id="6" name="Slide Number Placeholder 5"/>
          <p:cNvSpPr>
            <a:spLocks noGrp="1"/>
          </p:cNvSpPr>
          <p:nvPr>
            <p:ph type="sldNum" sz="quarter" idx="12"/>
          </p:nvPr>
        </p:nvSpPr>
        <p:spPr>
          <a:xfrm>
            <a:off x="6213932" y="5357596"/>
            <a:ext cx="554023" cy="365125"/>
          </a:xfrm>
        </p:spPr>
        <p:txBody>
          <a:bodyPr/>
          <a:lstStyle>
            <a:lvl1pPr algn="ctr">
              <a:defRPr/>
            </a:lvl1p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19.09.2024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3" y="925694"/>
            <a:ext cx="1430867" cy="4763911"/>
          </a:xfrm>
        </p:spPr>
        <p:txBody>
          <a:bodyPr vert="eaVert"/>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8223" y="1106316"/>
            <a:ext cx="5178779" cy="440266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19.09.2024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t>19.09.2024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444980" y="2239434"/>
            <a:ext cx="6254044" cy="1362075"/>
          </a:xfrm>
        </p:spPr>
        <p:txBody>
          <a:bodyPr anchor="b"/>
          <a:lstStyle>
            <a:lvl1pPr algn="ctr">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456269" y="3725338"/>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t>19.09.2024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t>19.09.2024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sp>
        <p:nvSpPr>
          <p:cNvPr id="9" name="Content Placeholder 8"/>
          <p:cNvSpPr>
            <a:spLocks noGrp="1"/>
          </p:cNvSpPr>
          <p:nvPr>
            <p:ph sz="quarter" idx="13"/>
          </p:nvPr>
        </p:nvSpPr>
        <p:spPr>
          <a:xfrm>
            <a:off x="1298448" y="2121407"/>
            <a:ext cx="3200400" cy="360273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557871"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A23720DD-5B6D-40BF-8493-A6B52D484E6B}" type="datetimeFigureOut">
              <a:rPr lang="tr-TR" smtClean="0"/>
              <a:t>19.09.2024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sp>
        <p:nvSpPr>
          <p:cNvPr id="11" name="Content Placeholder 10"/>
          <p:cNvSpPr>
            <a:spLocks noGrp="1"/>
          </p:cNvSpPr>
          <p:nvPr>
            <p:ph sz="quarter" idx="13"/>
          </p:nvPr>
        </p:nvSpPr>
        <p:spPr>
          <a:xfrm>
            <a:off x="1298448" y="2944368"/>
            <a:ext cx="3227832" cy="277977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t>19.09.2024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t>19.09.2024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4"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8"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6"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10"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6"/>
            <a:ext cx="3064827" cy="1503037"/>
          </a:xfrm>
        </p:spPr>
        <p:txBody>
          <a:bodyPr anchor="b">
            <a:normAutofit/>
          </a:bodyPr>
          <a:lstStyle>
            <a:lvl1pPr algn="ctr">
              <a:defRPr sz="2400" b="0"/>
            </a:lvl1pPr>
          </a:lstStyle>
          <a:p>
            <a:r>
              <a:rPr lang="tr-TR" smtClean="0"/>
              <a:t>Asıl başlık stili için tıklatın</a:t>
            </a:r>
            <a:endParaRPr lang="en-US"/>
          </a:p>
        </p:txBody>
      </p:sp>
      <p:sp>
        <p:nvSpPr>
          <p:cNvPr id="3" name="Content Placeholder 2"/>
          <p:cNvSpPr>
            <a:spLocks noGrp="1"/>
          </p:cNvSpPr>
          <p:nvPr>
            <p:ph idx="1"/>
          </p:nvPr>
        </p:nvSpPr>
        <p:spPr>
          <a:xfrm rot="60000">
            <a:off x="4854292"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rot="-60000">
            <a:off x="1148126"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rot="60000">
            <a:off x="6341699" y="5885676"/>
            <a:ext cx="1213821" cy="365125"/>
          </a:xfrm>
        </p:spPr>
        <p:txBody>
          <a:bodyPr/>
          <a:lstStyle/>
          <a:p>
            <a:fld id="{A23720DD-5B6D-40BF-8493-A6B52D484E6B}" type="datetimeFigureOut">
              <a:rPr lang="tr-TR" smtClean="0"/>
              <a:t>19.09.2024</a:t>
            </a:fld>
            <a:endParaRPr lang="tr-TR"/>
          </a:p>
        </p:txBody>
      </p:sp>
      <p:sp>
        <p:nvSpPr>
          <p:cNvPr id="6" name="Footer Placeholder 5"/>
          <p:cNvSpPr>
            <a:spLocks noGrp="1"/>
          </p:cNvSpPr>
          <p:nvPr>
            <p:ph type="ftr" sz="quarter" idx="11"/>
          </p:nvPr>
        </p:nvSpPr>
        <p:spPr>
          <a:xfrm rot="-60000">
            <a:off x="914556" y="5829265"/>
            <a:ext cx="3522607" cy="365125"/>
          </a:xfrm>
        </p:spPr>
        <p:txBody>
          <a:bodyPr/>
          <a:lstStyle/>
          <a:p>
            <a:endParaRPr lang="tr-TR"/>
          </a:p>
        </p:txBody>
      </p:sp>
      <p:sp>
        <p:nvSpPr>
          <p:cNvPr id="7" name="Slide Number Placeholder 6"/>
          <p:cNvSpPr>
            <a:spLocks noGrp="1"/>
          </p:cNvSpPr>
          <p:nvPr>
            <p:ph type="sldNum" sz="quarter" idx="12"/>
          </p:nvPr>
        </p:nvSpPr>
        <p:spPr>
          <a:xfrm rot="60000">
            <a:off x="7557315" y="5896965"/>
            <a:ext cx="554023" cy="365125"/>
          </a:xfrm>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6"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60"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4"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70"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p:cNvSpPr>
          <p:nvPr>
            <p:ph type="pic" idx="1"/>
          </p:nvPr>
        </p:nvSpPr>
        <p:spPr>
          <a:xfrm rot="60000">
            <a:off x="4898617"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rot="60000">
            <a:off x="6345938" y="5888741"/>
            <a:ext cx="1213821" cy="365125"/>
          </a:xfrm>
        </p:spPr>
        <p:txBody>
          <a:bodyPr/>
          <a:lstStyle/>
          <a:p>
            <a:fld id="{A23720DD-5B6D-40BF-8493-A6B52D484E6B}" type="datetimeFigureOut">
              <a:rPr lang="tr-TR" smtClean="0"/>
              <a:t>19.09.2024</a:t>
            </a:fld>
            <a:endParaRPr lang="tr-TR"/>
          </a:p>
        </p:txBody>
      </p:sp>
      <p:sp>
        <p:nvSpPr>
          <p:cNvPr id="6" name="Footer Placeholder 5"/>
          <p:cNvSpPr>
            <a:spLocks noGrp="1"/>
          </p:cNvSpPr>
          <p:nvPr>
            <p:ph type="ftr" sz="quarter" idx="11"/>
          </p:nvPr>
        </p:nvSpPr>
        <p:spPr>
          <a:xfrm rot="-60000">
            <a:off x="914571" y="5831041"/>
            <a:ext cx="3319043" cy="365125"/>
          </a:xfrm>
        </p:spPr>
        <p:txBody>
          <a:bodyPr/>
          <a:lstStyle/>
          <a:p>
            <a:endParaRPr lang="tr-TR"/>
          </a:p>
        </p:txBody>
      </p:sp>
      <p:sp>
        <p:nvSpPr>
          <p:cNvPr id="7" name="Slide Number Placeholder 6"/>
          <p:cNvSpPr>
            <a:spLocks noGrp="1"/>
          </p:cNvSpPr>
          <p:nvPr>
            <p:ph type="sldNum" sz="quarter" idx="12"/>
          </p:nvPr>
        </p:nvSpPr>
        <p:spPr>
          <a:xfrm rot="60000">
            <a:off x="7562091" y="5900030"/>
            <a:ext cx="554023" cy="365125"/>
          </a:xfrm>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2"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3"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5" y="817586"/>
            <a:ext cx="6965245" cy="1202485"/>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463042" y="2119257"/>
            <a:ext cx="6196405" cy="3603812"/>
          </a:xfrm>
          <a:prstGeom prst="rect">
            <a:avLst/>
          </a:prstGeom>
        </p:spPr>
        <p:txBody>
          <a:bodyPr vert="horz" lIns="91440" tIns="45720" rIns="91440" bIns="45720" rtlCol="0"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454589" y="5809156"/>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A23720DD-5B6D-40BF-8493-A6B52D484E6B}" type="datetimeFigureOut">
              <a:rPr lang="tr-TR" smtClean="0"/>
              <a:t>19.09.2024</a:t>
            </a:fld>
            <a:endParaRPr lang="tr-TR"/>
          </a:p>
        </p:txBody>
      </p:sp>
      <p:sp>
        <p:nvSpPr>
          <p:cNvPr id="5" name="Footer Placeholder 4"/>
          <p:cNvSpPr>
            <a:spLocks noGrp="1"/>
          </p:cNvSpPr>
          <p:nvPr>
            <p:ph type="ftr" sz="quarter" idx="3"/>
          </p:nvPr>
        </p:nvSpPr>
        <p:spPr>
          <a:xfrm>
            <a:off x="914403" y="5809156"/>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tr-TR"/>
          </a:p>
        </p:txBody>
      </p:sp>
      <p:sp>
        <p:nvSpPr>
          <p:cNvPr id="6" name="Slide Number Placeholder 5"/>
          <p:cNvSpPr>
            <a:spLocks noGrp="1"/>
          </p:cNvSpPr>
          <p:nvPr>
            <p:ph type="sldNum" sz="quarter" idx="4"/>
          </p:nvPr>
        </p:nvSpPr>
        <p:spPr>
          <a:xfrm>
            <a:off x="7670204" y="5809156"/>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T&#220;B&#304;TAK%20PROJE%20&#214;RNE&#286;&#304;.docx"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295636" y="1340768"/>
            <a:ext cx="6552727" cy="1584176"/>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r>
            <a:br>
              <a:rPr lang="tr-TR"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br>
            <a:r>
              <a:rPr lang="tr-T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r>
            <a:br>
              <a:rPr lang="tr-T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br>
            <a:r>
              <a:rPr lang="tr-TR" sz="2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13.ÜNİTE </a:t>
            </a:r>
            <a:r>
              <a:rPr lang="tr-TR" sz="2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r>
            <a:br>
              <a:rPr lang="tr-TR" sz="2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br>
            <a:r>
              <a:rPr lang="tr-TR" sz="2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r>
            <a:br>
              <a:rPr lang="tr-TR" sz="2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br>
            <a:r>
              <a:rPr lang="tr-TR"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ALTERNATİF DEĞERLENDİRME</a:t>
            </a:r>
            <a:br>
              <a:rPr lang="tr-TR"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tr-TR"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YÖNTEMLERİ</a:t>
            </a:r>
            <a:endParaRPr lang="tr-T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Metin kutusu 2"/>
          <p:cNvSpPr txBox="1"/>
          <p:nvPr/>
        </p:nvSpPr>
        <p:spPr>
          <a:xfrm>
            <a:off x="3059831" y="3068960"/>
            <a:ext cx="3024336"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Prof.Dr.Mevlüt KAYA</a:t>
            </a:r>
            <a:endParaRPr lang="tr-T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Resim 3"/>
          <p:cNvPicPr>
            <a:picLocks noChangeAspect="1"/>
          </p:cNvPicPr>
          <p:nvPr/>
        </p:nvPicPr>
        <p:blipFill>
          <a:blip r:embed="rId2"/>
          <a:stretch>
            <a:fillRect/>
          </a:stretch>
        </p:blipFill>
        <p:spPr>
          <a:xfrm>
            <a:off x="1304412" y="3415412"/>
            <a:ext cx="2387160" cy="2415467"/>
          </a:xfrm>
          <a:prstGeom prst="rect">
            <a:avLst/>
          </a:prstGeom>
        </p:spPr>
      </p:pic>
      <p:pic>
        <p:nvPicPr>
          <p:cNvPr id="5" name="Resim 4"/>
          <p:cNvPicPr>
            <a:picLocks noChangeAspect="1"/>
          </p:cNvPicPr>
          <p:nvPr/>
        </p:nvPicPr>
        <p:blipFill>
          <a:blip r:embed="rId3"/>
          <a:stretch>
            <a:fillRect/>
          </a:stretch>
        </p:blipFill>
        <p:spPr>
          <a:xfrm>
            <a:off x="3726100" y="3578890"/>
            <a:ext cx="1774414" cy="1774414"/>
          </a:xfrm>
          <a:prstGeom prst="rect">
            <a:avLst/>
          </a:prstGeom>
        </p:spPr>
      </p:pic>
      <p:pic>
        <p:nvPicPr>
          <p:cNvPr id="6" name="Resim 5"/>
          <p:cNvPicPr>
            <a:picLocks noChangeAspect="1"/>
          </p:cNvPicPr>
          <p:nvPr/>
        </p:nvPicPr>
        <p:blipFill>
          <a:blip r:embed="rId4"/>
          <a:stretch>
            <a:fillRect/>
          </a:stretch>
        </p:blipFill>
        <p:spPr>
          <a:xfrm>
            <a:off x="5480496" y="3384504"/>
            <a:ext cx="2633700" cy="2109399"/>
          </a:xfrm>
          <a:prstGeom prst="rect">
            <a:avLst/>
          </a:prstGeom>
        </p:spPr>
      </p:pic>
      <p:sp>
        <p:nvSpPr>
          <p:cNvPr id="7" name="Metin kutusu 6"/>
          <p:cNvSpPr txBox="1"/>
          <p:nvPr/>
        </p:nvSpPr>
        <p:spPr>
          <a:xfrm>
            <a:off x="827584" y="5891391"/>
            <a:ext cx="7776864" cy="461665"/>
          </a:xfrm>
          <a:prstGeom prst="rect">
            <a:avLst/>
          </a:prstGeom>
          <a:noFill/>
        </p:spPr>
        <p:txBody>
          <a:bodyPr wrap="square" rtlCol="0">
            <a:spAutoFit/>
          </a:bodyPr>
          <a:lstStyle/>
          <a:p>
            <a:r>
              <a:rPr lang="tr-TR" sz="2400" b="1" dirty="0" smtClean="0">
                <a:solidFill>
                  <a:srgbClr val="C00000"/>
                </a:solidFill>
                <a:latin typeface="Algerian" panose="04020705040A02060702" pitchFamily="82" charset="0"/>
              </a:rPr>
              <a:t>TELEFONLARINIZ SIRALARIN ÜZERİNDE BULUNMASIN</a:t>
            </a:r>
            <a:endParaRPr lang="tr-TR" sz="2400" b="1"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336278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58" y="980728"/>
            <a:ext cx="7272809" cy="210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2"/>
          <p:cNvSpPr>
            <a:spLocks noGrp="1"/>
          </p:cNvSpPr>
          <p:nvPr>
            <p:ph idx="1"/>
          </p:nvPr>
        </p:nvSpPr>
        <p:spPr>
          <a:xfrm>
            <a:off x="971599" y="3212976"/>
            <a:ext cx="7272809" cy="2952328"/>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tr-TR" sz="2000" b="0" i="0" u="none" strike="noStrike" kern="0" cap="none" spc="0" normalizeH="0" baseline="0" noProof="0" dirty="0" smtClean="0">
              <a:ln>
                <a:noFill/>
              </a:ln>
              <a:solidFill>
                <a:sysClr val="windowText" lastClr="000000"/>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smtClean="0">
                <a:ln>
                  <a:noFill/>
                </a:ln>
                <a:solidFill>
                  <a:sysClr val="windowText" lastClr="000000"/>
                </a:solidFill>
                <a:effectLst/>
                <a:uLnTx/>
                <a:uFillTx/>
                <a:latin typeface="Arial Black" pitchFamily="34" charset="0"/>
              </a:rPr>
              <a:t>STEM</a:t>
            </a:r>
            <a:r>
              <a:rPr kumimoji="0" lang="tr-TR" sz="2000" b="0" i="0" u="none" strike="noStrike" kern="0" cap="none" spc="0" normalizeH="0" baseline="0" noProof="0" dirty="0" smtClean="0">
                <a:ln>
                  <a:noFill/>
                </a:ln>
                <a:solidFill>
                  <a:sysClr val="windowText" lastClr="000000"/>
                </a:solidFill>
                <a:effectLst/>
                <a:uLnTx/>
                <a:uFillTx/>
              </a:rPr>
              <a:t>, “</a:t>
            </a:r>
            <a:r>
              <a:rPr kumimoji="0" lang="tr-TR" sz="2000" b="1" i="0" u="none" strike="noStrike" kern="0" cap="none" spc="0" normalizeH="0" baseline="0" noProof="0" dirty="0" smtClean="0">
                <a:ln>
                  <a:noFill/>
                </a:ln>
                <a:solidFill>
                  <a:sysClr val="windowText" lastClr="000000"/>
                </a:solidFill>
                <a:effectLst/>
                <a:uLnTx/>
                <a:uFillTx/>
                <a:latin typeface="Arial Black" pitchFamily="34" charset="0"/>
              </a:rPr>
              <a:t>S</a:t>
            </a:r>
            <a:r>
              <a:rPr kumimoji="0" lang="tr-TR" sz="2000" b="0" i="0" u="none" strike="noStrike" kern="0" cap="none" spc="0" normalizeH="0" baseline="0" noProof="0" dirty="0" smtClean="0">
                <a:ln>
                  <a:noFill/>
                </a:ln>
                <a:solidFill>
                  <a:sysClr val="windowText" lastClr="000000"/>
                </a:solidFill>
                <a:effectLst/>
                <a:uLnTx/>
                <a:uFillTx/>
                <a:latin typeface="Arial Black" pitchFamily="34" charset="0"/>
              </a:rPr>
              <a:t>cience, </a:t>
            </a:r>
            <a:r>
              <a:rPr kumimoji="0" lang="tr-TR" sz="2000" b="1" i="0" u="none" strike="noStrike" kern="0" cap="none" spc="0" normalizeH="0" baseline="0" noProof="0" dirty="0" smtClean="0">
                <a:ln>
                  <a:noFill/>
                </a:ln>
                <a:solidFill>
                  <a:sysClr val="windowText" lastClr="000000"/>
                </a:solidFill>
                <a:effectLst/>
                <a:uLnTx/>
                <a:uFillTx/>
                <a:latin typeface="Arial Black" pitchFamily="34" charset="0"/>
              </a:rPr>
              <a:t>T</a:t>
            </a:r>
            <a:r>
              <a:rPr kumimoji="0" lang="tr-TR" sz="2000" b="0" i="0" u="none" strike="noStrike" kern="0" cap="none" spc="0" normalizeH="0" baseline="0" noProof="0" dirty="0" smtClean="0">
                <a:ln>
                  <a:noFill/>
                </a:ln>
                <a:solidFill>
                  <a:sysClr val="windowText" lastClr="000000"/>
                </a:solidFill>
                <a:effectLst/>
                <a:uLnTx/>
                <a:uFillTx/>
                <a:latin typeface="Arial Black" pitchFamily="34" charset="0"/>
              </a:rPr>
              <a:t>echnology, </a:t>
            </a:r>
            <a:r>
              <a:rPr kumimoji="0" lang="tr-TR" sz="2000" b="1" i="0" u="none" strike="noStrike" kern="0" cap="none" spc="0" normalizeH="0" baseline="0" noProof="0" dirty="0" smtClean="0">
                <a:ln>
                  <a:noFill/>
                </a:ln>
                <a:solidFill>
                  <a:sysClr val="windowText" lastClr="000000"/>
                </a:solidFill>
                <a:effectLst/>
                <a:uLnTx/>
                <a:uFillTx/>
                <a:latin typeface="Arial Black" pitchFamily="34" charset="0"/>
              </a:rPr>
              <a:t>E</a:t>
            </a:r>
            <a:r>
              <a:rPr kumimoji="0" lang="tr-TR" sz="2000" b="0" i="0" u="none" strike="noStrike" kern="0" cap="none" spc="0" normalizeH="0" baseline="0" noProof="0" dirty="0" smtClean="0">
                <a:ln>
                  <a:noFill/>
                </a:ln>
                <a:solidFill>
                  <a:sysClr val="windowText" lastClr="000000"/>
                </a:solidFill>
                <a:effectLst/>
                <a:uLnTx/>
                <a:uFillTx/>
                <a:latin typeface="Arial Black" pitchFamily="34" charset="0"/>
              </a:rPr>
              <a:t>ngineering, </a:t>
            </a:r>
            <a:r>
              <a:rPr kumimoji="0" lang="tr-TR" sz="2000" b="1" i="0" u="none" strike="noStrike" kern="0" cap="none" spc="0" normalizeH="0" baseline="0" noProof="0" dirty="0" smtClean="0">
                <a:ln>
                  <a:noFill/>
                </a:ln>
                <a:solidFill>
                  <a:sysClr val="windowText" lastClr="000000"/>
                </a:solidFill>
                <a:effectLst/>
                <a:uLnTx/>
                <a:uFillTx/>
                <a:latin typeface="Arial Black" pitchFamily="34" charset="0"/>
              </a:rPr>
              <a:t>M</a:t>
            </a:r>
            <a:r>
              <a:rPr kumimoji="0" lang="tr-TR" sz="2000" b="0" i="0" u="none" strike="noStrike" kern="0" cap="none" spc="0" normalizeH="0" baseline="0" noProof="0" dirty="0" smtClean="0">
                <a:ln>
                  <a:noFill/>
                </a:ln>
                <a:solidFill>
                  <a:sysClr val="windowText" lastClr="000000"/>
                </a:solidFill>
                <a:effectLst/>
                <a:uLnTx/>
                <a:uFillTx/>
                <a:latin typeface="Arial Black" pitchFamily="34" charset="0"/>
              </a:rPr>
              <a:t>athematics</a:t>
            </a:r>
            <a:r>
              <a:rPr kumimoji="0" lang="tr-TR" sz="2000" b="0" i="0" u="none" strike="noStrike" kern="0" cap="none" spc="0" normalizeH="0" baseline="0" noProof="0" dirty="0" smtClean="0">
                <a:ln>
                  <a:noFill/>
                </a:ln>
                <a:solidFill>
                  <a:sysClr val="windowText" lastClr="000000"/>
                </a:solidFill>
                <a:effectLst/>
                <a:uLnTx/>
                <a:uFillTx/>
              </a:rPr>
              <a:t>”, </a:t>
            </a:r>
            <a:r>
              <a:rPr kumimoji="0" lang="tr-TR" sz="2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fen bilimleri, teknoloji, mühendislik ve matematik sözcüklerinin baş harflerinden oluşan kısaltmadır.</a:t>
            </a:r>
          </a:p>
          <a:p>
            <a:pPr marL="0" marR="0" lvl="0" indent="0" defTabSz="914400" eaLnBrk="1" fontAlgn="auto" latinLnBrk="0" hangingPunct="1">
              <a:lnSpc>
                <a:spcPct val="100000"/>
              </a:lnSpc>
              <a:spcBef>
                <a:spcPts val="0"/>
              </a:spcBef>
              <a:spcAft>
                <a:spcPts val="0"/>
              </a:spcAft>
              <a:buClrTx/>
              <a:buSzTx/>
              <a:buFontTx/>
              <a:buNone/>
              <a:tabLst/>
              <a:defRPr/>
            </a:pPr>
            <a:endParaRPr kumimoji="0" lang="tr-TR" sz="2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tr-TR" sz="20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Günümüz eğitim anlayışı öğrencinin bilgi düzeyinin değerlendirilmesinden ziyade, </a:t>
            </a:r>
            <a:r>
              <a:rPr kumimoji="0" lang="tr-TR" sz="2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bilginin birey için anlamlı ve yaşantısal hâle getirilmesi esasına dayanmaktadır. </a:t>
            </a:r>
          </a:p>
          <a:p>
            <a:pPr marL="0" marR="0" lvl="0" indent="0" defTabSz="914400" eaLnBrk="1" fontAlgn="auto" latinLnBrk="0" hangingPunct="1">
              <a:lnSpc>
                <a:spcPct val="100000"/>
              </a:lnSpc>
              <a:spcBef>
                <a:spcPts val="0"/>
              </a:spcBef>
              <a:spcAft>
                <a:spcPts val="0"/>
              </a:spcAft>
              <a:buClrTx/>
              <a:buSzTx/>
              <a:buFontTx/>
              <a:buNone/>
              <a:tabLst/>
              <a:defRPr/>
            </a:pPr>
            <a:endParaRPr kumimoji="0" lang="tr-TR" sz="24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8039521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latin typeface="Arial" panose="020B0604020202020204" pitchFamily="34" charset="0"/>
                <a:cs typeface="Arial" panose="020B0604020202020204" pitchFamily="34" charset="0"/>
              </a:rPr>
              <a:t>Kelime İlişkilendirme Testi</a:t>
            </a:r>
            <a:endParaRPr lang="tr-TR" dirty="0"/>
          </a:p>
        </p:txBody>
      </p:sp>
      <p:sp>
        <p:nvSpPr>
          <p:cNvPr id="3" name="İçerik Yer Tutucusu 2"/>
          <p:cNvSpPr>
            <a:spLocks noGrp="1"/>
          </p:cNvSpPr>
          <p:nvPr>
            <p:ph idx="1"/>
          </p:nvPr>
        </p:nvSpPr>
        <p:spPr>
          <a:xfrm>
            <a:off x="827584" y="2119256"/>
            <a:ext cx="7488832" cy="4046047"/>
          </a:xfrm>
        </p:spPr>
        <p:txBody>
          <a:bodyPr/>
          <a:lstStyle/>
          <a:p>
            <a:r>
              <a:rPr lang="tr-TR" dirty="0"/>
              <a:t>Öğrencinin bilişsel yapısına ve bu yapıdaki kavramlar arasındaki bağları, yani bilgi ağını gözler önüne serebilen, uzun dönemli hafızadaki kavramlar arasındaki ilişkilerin yeterli olup olmadığını veya anlamlı olup olmadığını tespit edebilmemize yarayan tekniklerden birisi </a:t>
            </a:r>
            <a:r>
              <a:rPr lang="tr-TR" b="1" dirty="0"/>
              <a:t>kelime ilişkilendirme</a:t>
            </a:r>
            <a:r>
              <a:rPr lang="tr-TR" dirty="0"/>
              <a:t> testleridir.</a:t>
            </a:r>
          </a:p>
        </p:txBody>
      </p:sp>
    </p:spTree>
    <p:extLst>
      <p:ext uri="{BB962C8B-B14F-4D97-AF65-F5344CB8AC3E}">
        <p14:creationId xmlns:p14="http://schemas.microsoft.com/office/powerpoint/2010/main" val="22741253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b="1" dirty="0" smtClean="0">
                <a:latin typeface="Arial" panose="020B0604020202020204" pitchFamily="34" charset="0"/>
                <a:cs typeface="Arial" panose="020B0604020202020204" pitchFamily="34" charset="0"/>
              </a:rPr>
              <a:t>Kelime İlişkilendirme Testi</a:t>
            </a:r>
            <a:endParaRPr lang="tr-TR" sz="2400" b="1"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794356" y="1772816"/>
            <a:ext cx="7594067" cy="4330501"/>
          </a:xfrm>
          <a:prstGeom prst="rect">
            <a:avLst/>
          </a:prstGeom>
        </p:spPr>
      </p:pic>
    </p:spTree>
    <p:extLst>
      <p:ext uri="{BB962C8B-B14F-4D97-AF65-F5344CB8AC3E}">
        <p14:creationId xmlns:p14="http://schemas.microsoft.com/office/powerpoint/2010/main" val="14864273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b="1" dirty="0">
                <a:latin typeface="Arial" panose="020B0604020202020204" pitchFamily="34" charset="0"/>
                <a:cs typeface="Arial" panose="020B0604020202020204" pitchFamily="34" charset="0"/>
              </a:rPr>
              <a:t>Kelime İlişkilendirme Testi</a:t>
            </a:r>
            <a:endParaRPr lang="tr-TR" sz="2400" dirty="0"/>
          </a:p>
        </p:txBody>
      </p:sp>
      <p:pic>
        <p:nvPicPr>
          <p:cNvPr id="4" name="İçerik Yer Tutucusu 3"/>
          <p:cNvPicPr>
            <a:picLocks noGrp="1" noChangeAspect="1"/>
          </p:cNvPicPr>
          <p:nvPr>
            <p:ph idx="1"/>
          </p:nvPr>
        </p:nvPicPr>
        <p:blipFill>
          <a:blip r:embed="rId2"/>
          <a:stretch>
            <a:fillRect/>
          </a:stretch>
        </p:blipFill>
        <p:spPr>
          <a:xfrm>
            <a:off x="761223" y="1844824"/>
            <a:ext cx="7632848" cy="3240360"/>
          </a:xfrm>
          <a:prstGeom prst="rect">
            <a:avLst/>
          </a:prstGeom>
        </p:spPr>
      </p:pic>
    </p:spTree>
    <p:extLst>
      <p:ext uri="{BB962C8B-B14F-4D97-AF65-F5344CB8AC3E}">
        <p14:creationId xmlns:p14="http://schemas.microsoft.com/office/powerpoint/2010/main" val="23049869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5025" y="817587"/>
            <a:ext cx="6965245" cy="523182"/>
          </a:xfrm>
        </p:spPr>
        <p:txBody>
          <a:bodyPr>
            <a:normAutofit/>
          </a:bodyPr>
          <a:lstStyle/>
          <a:p>
            <a:r>
              <a:rPr lang="tr-TR" sz="2400" b="1" dirty="0">
                <a:solidFill>
                  <a:prstClr val="black"/>
                </a:solidFill>
                <a:latin typeface="Arial" panose="020B0604020202020204" pitchFamily="34" charset="0"/>
                <a:cs typeface="Arial" panose="020B0604020202020204" pitchFamily="34" charset="0"/>
              </a:rPr>
              <a:t>Kelime İlişkilendirme Testi</a:t>
            </a:r>
            <a:endParaRPr lang="tr-TR" dirty="0"/>
          </a:p>
        </p:txBody>
      </p:sp>
      <p:pic>
        <p:nvPicPr>
          <p:cNvPr id="4" name="İçerik Yer Tutucusu 3"/>
          <p:cNvPicPr>
            <a:picLocks noGrp="1" noChangeAspect="1"/>
          </p:cNvPicPr>
          <p:nvPr>
            <p:ph idx="1"/>
          </p:nvPr>
        </p:nvPicPr>
        <p:blipFill>
          <a:blip r:embed="rId2"/>
          <a:stretch>
            <a:fillRect/>
          </a:stretch>
        </p:blipFill>
        <p:spPr>
          <a:xfrm>
            <a:off x="683568" y="1535178"/>
            <a:ext cx="7776864" cy="4784594"/>
          </a:xfrm>
          <a:prstGeom prst="rect">
            <a:avLst/>
          </a:prstGeom>
        </p:spPr>
      </p:pic>
    </p:spTree>
    <p:extLst>
      <p:ext uri="{BB962C8B-B14F-4D97-AF65-F5344CB8AC3E}">
        <p14:creationId xmlns:p14="http://schemas.microsoft.com/office/powerpoint/2010/main" val="33623829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b="1" dirty="0">
                <a:solidFill>
                  <a:prstClr val="black"/>
                </a:solidFill>
                <a:latin typeface="Arial" pitchFamily="34" charset="0"/>
                <a:ea typeface="+mn-ea"/>
                <a:cs typeface="Arial" pitchFamily="34" charset="0"/>
              </a:rPr>
              <a:t>Kavram Haritası</a:t>
            </a:r>
            <a:endParaRPr lang="tr-TR" sz="2800" b="1" dirty="0">
              <a:latin typeface="Arial" pitchFamily="34" charset="0"/>
              <a:cs typeface="Arial" pitchFamily="34" charset="0"/>
            </a:endParaRPr>
          </a:p>
        </p:txBody>
      </p:sp>
      <p:sp>
        <p:nvSpPr>
          <p:cNvPr id="3" name="İçerik Yer Tutucusu 2"/>
          <p:cNvSpPr>
            <a:spLocks noGrp="1"/>
          </p:cNvSpPr>
          <p:nvPr>
            <p:ph idx="1"/>
          </p:nvPr>
        </p:nvSpPr>
        <p:spPr>
          <a:xfrm>
            <a:off x="899592" y="2119257"/>
            <a:ext cx="7344816" cy="3603812"/>
          </a:xfrm>
        </p:spPr>
        <p:txBody>
          <a:bodyPr>
            <a:normAutofit/>
          </a:bodyPr>
          <a:lstStyle/>
          <a:p>
            <a:r>
              <a:rPr lang="tr-TR" sz="2200" dirty="0">
                <a:latin typeface="Arial" pitchFamily="34" charset="0"/>
                <a:cs typeface="Arial" pitchFamily="34" charset="0"/>
              </a:rPr>
              <a:t>Kavram Haritası, kavramlar arasındaki ilişkileri gösteren diyagramlardır. </a:t>
            </a:r>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Ausubel'in </a:t>
            </a:r>
            <a:r>
              <a:rPr lang="tr-TR" sz="2200" dirty="0">
                <a:latin typeface="Arial" pitchFamily="34" charset="0"/>
                <a:cs typeface="Arial" pitchFamily="34" charset="0"/>
              </a:rPr>
              <a:t>"Anlamlı Öğrenme" yaklaşımını temel alarak </a:t>
            </a:r>
            <a:r>
              <a:rPr lang="tr-TR" sz="2200" dirty="0" err="1">
                <a:latin typeface="Arial" pitchFamily="34" charset="0"/>
                <a:cs typeface="Arial" pitchFamily="34" charset="0"/>
              </a:rPr>
              <a:t>Novak</a:t>
            </a:r>
            <a:r>
              <a:rPr lang="tr-TR" sz="2200" dirty="0">
                <a:latin typeface="Arial" pitchFamily="34" charset="0"/>
                <a:cs typeface="Arial" pitchFamily="34" charset="0"/>
              </a:rPr>
              <a:t> ve arkadaşları tarafından geliştirilmiştir. </a:t>
            </a:r>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Bilgiyi </a:t>
            </a:r>
            <a:r>
              <a:rPr lang="tr-TR" sz="2200" dirty="0">
                <a:latin typeface="Arial" pitchFamily="34" charset="0"/>
                <a:cs typeface="Arial" pitchFamily="34" charset="0"/>
              </a:rPr>
              <a:t>düzenlemeye ve ifade etmeye yarayan bir grafiksel araçtır</a:t>
            </a:r>
            <a:r>
              <a:rPr lang="tr-TR" sz="2200" dirty="0" smtClean="0">
                <a:latin typeface="Arial" pitchFamily="34" charset="0"/>
                <a:cs typeface="Arial" pitchFamily="34" charset="0"/>
              </a:rPr>
              <a:t>.</a:t>
            </a:r>
          </a:p>
          <a:p>
            <a:r>
              <a:rPr lang="tr-TR" sz="2200" dirty="0">
                <a:latin typeface="Arial" pitchFamily="34" charset="0"/>
                <a:cs typeface="Arial" pitchFamily="34" charset="0"/>
              </a:rPr>
              <a:t>Kavram haritası, birbiri ile ilişkili kavramları ve bu kavramlar arasındaki bağlantıları bir şema üzerinde gösterme işidir.</a:t>
            </a:r>
          </a:p>
        </p:txBody>
      </p:sp>
    </p:spTree>
    <p:extLst>
      <p:ext uri="{BB962C8B-B14F-4D97-AF65-F5344CB8AC3E}">
        <p14:creationId xmlns:p14="http://schemas.microsoft.com/office/powerpoint/2010/main" val="30271305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2771800" y="1628800"/>
            <a:ext cx="3168352" cy="523220"/>
          </a:xfrm>
          <a:prstGeom prst="rect">
            <a:avLst/>
          </a:prstGeom>
          <a:noFill/>
        </p:spPr>
        <p:txBody>
          <a:bodyPr wrap="square" rtlCol="0">
            <a:spAutoFit/>
          </a:bodyPr>
          <a:lstStyle/>
          <a:p>
            <a:pPr algn="ctr"/>
            <a:r>
              <a:rPr lang="tr-TR" sz="2800" dirty="0" smtClean="0">
                <a:latin typeface="Arial" pitchFamily="34" charset="0"/>
                <a:cs typeface="Arial" pitchFamily="34" charset="0"/>
              </a:rPr>
              <a:t>Kavram Haritası</a:t>
            </a:r>
            <a:endParaRPr lang="tr-TR" sz="2800" dirty="0">
              <a:latin typeface="Arial" pitchFamily="34" charset="0"/>
              <a:cs typeface="Arial" pitchFamily="34" charset="0"/>
            </a:endParaRPr>
          </a:p>
        </p:txBody>
      </p:sp>
      <p:sp>
        <p:nvSpPr>
          <p:cNvPr id="5" name="Dikdörtgen 4"/>
          <p:cNvSpPr/>
          <p:nvPr/>
        </p:nvSpPr>
        <p:spPr>
          <a:xfrm>
            <a:off x="6516216" y="1628800"/>
            <a:ext cx="1368152"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01630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692696"/>
            <a:ext cx="7704856" cy="5400600"/>
          </a:xfrm>
        </p:spPr>
        <p:txBody>
          <a:bodyPr>
            <a:normAutofit fontScale="92500" lnSpcReduction="10000"/>
          </a:bodyPr>
          <a:lstStyle/>
          <a:p>
            <a:r>
              <a:rPr lang="tr-TR" b="1" dirty="0" smtClean="0"/>
              <a:t>Kavram Haritalarının Avantajları:</a:t>
            </a:r>
            <a:endParaRPr lang="tr-TR" b="1" dirty="0"/>
          </a:p>
          <a:p>
            <a:endParaRPr lang="tr-TR" b="1" dirty="0" smtClean="0"/>
          </a:p>
          <a:p>
            <a:r>
              <a:rPr lang="tr-TR" dirty="0" smtClean="0"/>
              <a:t>Hafızamızı </a:t>
            </a:r>
            <a:r>
              <a:rPr lang="tr-TR" dirty="0"/>
              <a:t>güçlendirir ve kalıcı bir öğrenme sağlar.</a:t>
            </a:r>
          </a:p>
          <a:p>
            <a:r>
              <a:rPr lang="tr-TR" dirty="0" smtClean="0"/>
              <a:t>Düşünmemize </a:t>
            </a:r>
            <a:r>
              <a:rPr lang="tr-TR" dirty="0"/>
              <a:t>imkan sunar.</a:t>
            </a:r>
          </a:p>
          <a:p>
            <a:r>
              <a:rPr lang="tr-TR" dirty="0"/>
              <a:t>Bilgiyi </a:t>
            </a:r>
            <a:r>
              <a:rPr lang="tr-TR" dirty="0" smtClean="0"/>
              <a:t>zihnimizde </a:t>
            </a:r>
            <a:r>
              <a:rPr lang="tr-TR" dirty="0"/>
              <a:t>organize </a:t>
            </a:r>
            <a:r>
              <a:rPr lang="tr-TR" dirty="0" smtClean="0"/>
              <a:t>etmemizi </a:t>
            </a:r>
            <a:r>
              <a:rPr lang="tr-TR" dirty="0"/>
              <a:t>sağlar.</a:t>
            </a:r>
          </a:p>
          <a:p>
            <a:r>
              <a:rPr lang="tr-TR" dirty="0"/>
              <a:t>Bilgilerin birbirleri arasındaki ilişkiyi </a:t>
            </a:r>
            <a:r>
              <a:rPr lang="tr-TR" dirty="0" smtClean="0"/>
              <a:t>kavramamızı </a:t>
            </a:r>
            <a:r>
              <a:rPr lang="tr-TR" dirty="0"/>
              <a:t>sağlar.</a:t>
            </a:r>
          </a:p>
          <a:p>
            <a:r>
              <a:rPr lang="tr-TR" dirty="0" smtClean="0"/>
              <a:t>Bizi </a:t>
            </a:r>
            <a:r>
              <a:rPr lang="tr-TR" dirty="0"/>
              <a:t>boşa zaman harcamaktan kurtarır.</a:t>
            </a:r>
          </a:p>
          <a:p>
            <a:r>
              <a:rPr lang="tr-TR" dirty="0" smtClean="0"/>
              <a:t>Zihnimizi </a:t>
            </a:r>
            <a:r>
              <a:rPr lang="tr-TR" dirty="0"/>
              <a:t>bilgi kalabalığından kurtarır ve sadece anahtar kelimeleri </a:t>
            </a:r>
            <a:r>
              <a:rPr lang="tr-TR" dirty="0" smtClean="0"/>
              <a:t>öğrenmemizi </a:t>
            </a:r>
            <a:r>
              <a:rPr lang="tr-TR" dirty="0"/>
              <a:t>sağlar.</a:t>
            </a:r>
          </a:p>
          <a:p>
            <a:r>
              <a:rPr lang="tr-TR" dirty="0"/>
              <a:t>Sadece tek bir sayfa kullanarak birçok bilgiyi ilişkileri anlayarak öğrenme imkanı sunar.</a:t>
            </a:r>
          </a:p>
          <a:p>
            <a:r>
              <a:rPr lang="tr-TR" dirty="0"/>
              <a:t>Öğreneceğiniz konuyu bütün ve parçalar halinde </a:t>
            </a:r>
            <a:r>
              <a:rPr lang="tr-TR" dirty="0" smtClean="0"/>
              <a:t>anlamamızı </a:t>
            </a:r>
            <a:r>
              <a:rPr lang="tr-TR" dirty="0"/>
              <a:t>sağlar.</a:t>
            </a:r>
          </a:p>
          <a:p>
            <a:r>
              <a:rPr lang="tr-TR" dirty="0" smtClean="0"/>
              <a:t>Notlarımızı </a:t>
            </a:r>
            <a:r>
              <a:rPr lang="tr-TR" dirty="0"/>
              <a:t>silip tekrardan yazmadan sonradan yeni bilgiler eklemeye imkan tanır.</a:t>
            </a:r>
          </a:p>
          <a:p>
            <a:endParaRPr lang="tr-TR" dirty="0"/>
          </a:p>
        </p:txBody>
      </p:sp>
    </p:spTree>
    <p:extLst>
      <p:ext uri="{BB962C8B-B14F-4D97-AF65-F5344CB8AC3E}">
        <p14:creationId xmlns:p14="http://schemas.microsoft.com/office/powerpoint/2010/main" val="41374685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727280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087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40768"/>
            <a:ext cx="7344816" cy="4636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979712" y="980728"/>
            <a:ext cx="5328592" cy="369332"/>
          </a:xfrm>
          <a:prstGeom prst="rect">
            <a:avLst/>
          </a:prstGeom>
          <a:noFill/>
        </p:spPr>
        <p:txBody>
          <a:bodyPr wrap="square" rtlCol="0">
            <a:spAutoFit/>
          </a:bodyPr>
          <a:lstStyle/>
          <a:p>
            <a:pPr algn="ctr"/>
            <a:r>
              <a:rPr lang="tr-TR" b="1" dirty="0" smtClean="0">
                <a:latin typeface="Arial" pitchFamily="34" charset="0"/>
                <a:cs typeface="Arial" pitchFamily="34" charset="0"/>
              </a:rPr>
              <a:t>ZEKAT KONUSU İLE İLGİLİ ZİHİN HARİTASI</a:t>
            </a:r>
            <a:endParaRPr lang="tr-TR" b="1" dirty="0">
              <a:latin typeface="Arial" pitchFamily="34" charset="0"/>
              <a:cs typeface="Arial" pitchFamily="34" charset="0"/>
            </a:endParaRPr>
          </a:p>
        </p:txBody>
      </p:sp>
    </p:spTree>
    <p:extLst>
      <p:ext uri="{BB962C8B-B14F-4D97-AF65-F5344CB8AC3E}">
        <p14:creationId xmlns:p14="http://schemas.microsoft.com/office/powerpoint/2010/main" val="29444791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764704"/>
            <a:ext cx="7488832" cy="5400600"/>
          </a:xfrm>
        </p:spPr>
        <p:txBody>
          <a:bodyPr>
            <a:normAutofit fontScale="92500" lnSpcReduction="10000"/>
          </a:bodyPr>
          <a:lstStyle/>
          <a:p>
            <a:r>
              <a:rPr lang="tr-TR" b="1" dirty="0" smtClean="0">
                <a:latin typeface="Arial" panose="020B0604020202020204" pitchFamily="34" charset="0"/>
                <a:cs typeface="Arial" panose="020B0604020202020204" pitchFamily="34" charset="0"/>
              </a:rPr>
              <a:t>Zihin Haritaları:</a:t>
            </a:r>
          </a:p>
          <a:p>
            <a:r>
              <a:rPr lang="tr-TR" dirty="0" smtClean="0">
                <a:latin typeface="Arial" panose="020B0604020202020204" pitchFamily="34" charset="0"/>
                <a:cs typeface="Arial" panose="020B0604020202020204" pitchFamily="34" charset="0"/>
              </a:rPr>
              <a:t>Beynimizin </a:t>
            </a:r>
            <a:r>
              <a:rPr lang="tr-TR" dirty="0">
                <a:latin typeface="Arial" panose="020B0604020202020204" pitchFamily="34" charset="0"/>
                <a:cs typeface="Arial" panose="020B0604020202020204" pitchFamily="34" charset="0"/>
              </a:rPr>
              <a:t>çalışma prensiplerine uygun bir teknik olması gerçek potansiyelimizin ortaya çıkmasını sağlamaktadır.</a:t>
            </a:r>
          </a:p>
          <a:p>
            <a:r>
              <a:rPr lang="tr-TR" dirty="0">
                <a:latin typeface="Arial" panose="020B0604020202020204" pitchFamily="34" charset="0"/>
                <a:cs typeface="Arial" panose="020B0604020202020204" pitchFamily="34" charset="0"/>
              </a:rPr>
              <a:t>Bir zihin haritasında, geleneksel not almanın veya doğrusal metinlerin aksine, bilgiler </a:t>
            </a:r>
            <a:r>
              <a:rPr lang="tr-TR" dirty="0" smtClean="0">
                <a:latin typeface="Arial" panose="020B0604020202020204" pitchFamily="34" charset="0"/>
                <a:cs typeface="Arial" panose="020B0604020202020204" pitchFamily="34" charset="0"/>
              </a:rPr>
              <a:t>beynimizin </a:t>
            </a:r>
            <a:r>
              <a:rPr lang="tr-TR" dirty="0">
                <a:latin typeface="Arial" panose="020B0604020202020204" pitchFamily="34" charset="0"/>
                <a:cs typeface="Arial" panose="020B0604020202020204" pitchFamily="34" charset="0"/>
              </a:rPr>
              <a:t>gerçek çalışma biçimine çok daha fazla benzeyen bir şekilde yapılandırılır.</a:t>
            </a:r>
          </a:p>
          <a:p>
            <a:r>
              <a:rPr lang="tr-TR" dirty="0" smtClean="0">
                <a:latin typeface="Arial" panose="020B0604020202020204" pitchFamily="34" charset="0"/>
                <a:cs typeface="Arial" panose="020B0604020202020204" pitchFamily="34" charset="0"/>
              </a:rPr>
              <a:t>Beynimizin </a:t>
            </a:r>
            <a:r>
              <a:rPr lang="tr-TR" dirty="0">
                <a:latin typeface="Arial" panose="020B0604020202020204" pitchFamily="34" charset="0"/>
                <a:cs typeface="Arial" panose="020B0604020202020204" pitchFamily="34" charset="0"/>
              </a:rPr>
              <a:t>tüm bilişsel işlevlerine yardımcı olacak şekilde beyninizi bütünsel bir biçimde kullanır.</a:t>
            </a:r>
          </a:p>
          <a:p>
            <a:r>
              <a:rPr lang="tr-TR" dirty="0">
                <a:latin typeface="Arial" panose="020B0604020202020204" pitchFamily="34" charset="0"/>
                <a:cs typeface="Arial" panose="020B0604020202020204" pitchFamily="34" charset="0"/>
              </a:rPr>
              <a:t>Beynin sol tarafı mantık, sayılar, doğrusal düşünce, analiz ve dili kontrol ederken, zihin haritaları yaratıcı ve görsel işlevleri de kullanarak sağ yarım küreyi de aktif hale getirir. Bu, bilgiyi yakalamak için gereken süreyi önemli ölçüde azaltır ve bu nedenle, beynin her iki tarafından da faydalanan evrensel bir hafıza tekniği olarak kullanılır.</a:t>
            </a:r>
          </a:p>
          <a:p>
            <a:endParaRPr lang="tr-TR" dirty="0"/>
          </a:p>
        </p:txBody>
      </p:sp>
    </p:spTree>
    <p:extLst>
      <p:ext uri="{BB962C8B-B14F-4D97-AF65-F5344CB8AC3E}">
        <p14:creationId xmlns:p14="http://schemas.microsoft.com/office/powerpoint/2010/main" val="425066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025" y="817583"/>
            <a:ext cx="6965245" cy="955234"/>
          </a:xfrm>
        </p:spPr>
        <p:txBody>
          <a:bodyPr/>
          <a:lstStyle/>
          <a:p>
            <a:r>
              <a:rPr lang="tr-TR" dirty="0" smtClean="0"/>
              <a:t>Alternatif Değerlendirme</a:t>
            </a:r>
            <a:endParaRPr lang="tr-TR" dirty="0"/>
          </a:p>
        </p:txBody>
      </p:sp>
      <p:sp>
        <p:nvSpPr>
          <p:cNvPr id="3" name="İçerik Yer Tutucusu 2"/>
          <p:cNvSpPr>
            <a:spLocks noGrp="1"/>
          </p:cNvSpPr>
          <p:nvPr>
            <p:ph idx="1"/>
          </p:nvPr>
        </p:nvSpPr>
        <p:spPr>
          <a:xfrm>
            <a:off x="1043608" y="1772816"/>
            <a:ext cx="6912768" cy="4248472"/>
          </a:xfrm>
        </p:spPr>
        <p:txBody>
          <a:bodyPr>
            <a:noAutofit/>
          </a:bodyPr>
          <a:lstStyle/>
          <a:p>
            <a:r>
              <a:rPr lang="tr-TR" sz="2200" dirty="0" smtClean="0">
                <a:latin typeface="Arial" pitchFamily="34" charset="0"/>
                <a:cs typeface="Arial" pitchFamily="34" charset="0"/>
              </a:rPr>
              <a:t>Çoktan seçmeli ve yazılı sınavlar gibi </a:t>
            </a:r>
            <a:r>
              <a:rPr lang="tr-TR" sz="2200" b="1" dirty="0" smtClean="0">
                <a:latin typeface="Arial" pitchFamily="34" charset="0"/>
                <a:cs typeface="Arial" pitchFamily="34" charset="0"/>
              </a:rPr>
              <a:t>geleneksel değerlendirme yöntemlerinin </a:t>
            </a:r>
            <a:r>
              <a:rPr lang="tr-TR" sz="2200" dirty="0" smtClean="0">
                <a:latin typeface="Arial" pitchFamily="34" charset="0"/>
                <a:cs typeface="Arial" pitchFamily="34" charset="0"/>
              </a:rPr>
              <a:t>öğrenci başarısını  değerlendirmede yeterli olmadığı gerekçesiyle </a:t>
            </a:r>
            <a:r>
              <a:rPr lang="tr-TR" sz="2200" b="1" dirty="0" smtClean="0">
                <a:latin typeface="Arial" pitchFamily="34" charset="0"/>
                <a:cs typeface="Arial" pitchFamily="34" charset="0"/>
              </a:rPr>
              <a:t>alternatif ölçme ve değerlendirme yöntemleri </a:t>
            </a:r>
            <a:r>
              <a:rPr lang="tr-TR" sz="2200" dirty="0" smtClean="0">
                <a:latin typeface="Arial" pitchFamily="34" charset="0"/>
                <a:cs typeface="Arial" pitchFamily="34" charset="0"/>
              </a:rPr>
              <a:t>geliştirilmiştir. </a:t>
            </a:r>
            <a:endParaRPr lang="tr-TR" sz="2200" dirty="0">
              <a:latin typeface="Arial" pitchFamily="34" charset="0"/>
              <a:cs typeface="Arial" pitchFamily="34" charset="0"/>
            </a:endParaRPr>
          </a:p>
          <a:p>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Alternatif değerlendirme yöntemleri geliştirmede </a:t>
            </a:r>
            <a:r>
              <a:rPr lang="tr-TR" sz="2200" b="1" dirty="0" smtClean="0">
                <a:latin typeface="Arial" pitchFamily="34" charset="0"/>
                <a:cs typeface="Arial" pitchFamily="34" charset="0"/>
              </a:rPr>
              <a:t>temel amaç</a:t>
            </a:r>
            <a:r>
              <a:rPr lang="tr-TR" sz="2200" dirty="0" smtClean="0">
                <a:latin typeface="Arial" pitchFamily="34" charset="0"/>
                <a:cs typeface="Arial" pitchFamily="34" charset="0"/>
              </a:rPr>
              <a:t>, sadece kağıt kalem testlerine özellikle </a:t>
            </a:r>
            <a:r>
              <a:rPr lang="tr-TR" sz="2200" b="1" dirty="0" smtClean="0">
                <a:latin typeface="Arial" pitchFamily="34" charset="0"/>
                <a:cs typeface="Arial" pitchFamily="34" charset="0"/>
              </a:rPr>
              <a:t>objektif testlere dayalı olarak yapılan değerlendirmelere alternatif </a:t>
            </a:r>
            <a:r>
              <a:rPr lang="tr-TR" sz="2200" dirty="0" smtClean="0">
                <a:latin typeface="Arial" pitchFamily="34" charset="0"/>
                <a:cs typeface="Arial" pitchFamily="34" charset="0"/>
              </a:rPr>
              <a:t>olarak </a:t>
            </a:r>
            <a:r>
              <a:rPr lang="tr-TR" sz="2200" b="1" dirty="0" smtClean="0">
                <a:latin typeface="Arial" pitchFamily="34" charset="0"/>
                <a:cs typeface="Arial" pitchFamily="34" charset="0"/>
              </a:rPr>
              <a:t>farklı değerlendirme türlerini üretmektir</a:t>
            </a:r>
            <a:r>
              <a:rPr lang="tr-TR" sz="2200" dirty="0" smtClean="0">
                <a:latin typeface="Arial" pitchFamily="34" charset="0"/>
                <a:cs typeface="Arial" pitchFamily="34" charset="0"/>
              </a:rPr>
              <a:t>.</a:t>
            </a:r>
            <a:endParaRPr lang="tr-TR" sz="2200" dirty="0">
              <a:latin typeface="Arial" pitchFamily="34" charset="0"/>
              <a:cs typeface="Arial" pitchFamily="34" charset="0"/>
            </a:endParaRPr>
          </a:p>
        </p:txBody>
      </p:sp>
    </p:spTree>
    <p:extLst>
      <p:ext uri="{BB962C8B-B14F-4D97-AF65-F5344CB8AC3E}">
        <p14:creationId xmlns:p14="http://schemas.microsoft.com/office/powerpoint/2010/main" val="412358297"/>
      </p:ext>
    </p:extLst>
  </p:cSld>
  <p:clrMapOvr>
    <a:masterClrMapping/>
  </p:clrMapOvr>
  <p:transition spd="slow">
    <p:push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742382" y="692695"/>
            <a:ext cx="7646042" cy="5544617"/>
          </a:xfrm>
          <a:prstGeom prst="rect">
            <a:avLst/>
          </a:prstGeom>
        </p:spPr>
      </p:pic>
      <p:sp>
        <p:nvSpPr>
          <p:cNvPr id="5" name="Unvan 1"/>
          <p:cNvSpPr>
            <a:spLocks noGrp="1"/>
          </p:cNvSpPr>
          <p:nvPr>
            <p:ph type="title"/>
          </p:nvPr>
        </p:nvSpPr>
        <p:spPr>
          <a:xfrm>
            <a:off x="1082780" y="688749"/>
            <a:ext cx="6965245" cy="307158"/>
          </a:xfrm>
        </p:spPr>
        <p:txBody>
          <a:bodyPr>
            <a:noAutofit/>
          </a:bodyPr>
          <a:lstStyle/>
          <a:p>
            <a:r>
              <a:rPr lang="tr-TR" sz="2400" dirty="0" smtClean="0">
                <a:latin typeface="Arial" panose="020B0604020202020204" pitchFamily="34" charset="0"/>
                <a:cs typeface="Arial" panose="020B0604020202020204" pitchFamily="34" charset="0"/>
              </a:rPr>
              <a:t>ZİHİN HARİTASI</a:t>
            </a:r>
            <a:endParaRPr lang="tr-T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2821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5025" y="817587"/>
            <a:ext cx="6965245" cy="451174"/>
          </a:xfrm>
        </p:spPr>
        <p:txBody>
          <a:bodyPr>
            <a:normAutofit fontScale="90000"/>
          </a:bodyPr>
          <a:lstStyle/>
          <a:p>
            <a:r>
              <a:rPr lang="tr-TR" dirty="0" smtClean="0"/>
              <a:t>BALIK KILÇIĞI</a:t>
            </a:r>
            <a:endParaRPr lang="tr-TR" dirty="0"/>
          </a:p>
        </p:txBody>
      </p:sp>
      <p:pic>
        <p:nvPicPr>
          <p:cNvPr id="4" name="İçerik Yer Tutucusu 3"/>
          <p:cNvPicPr>
            <a:picLocks noGrp="1" noChangeAspect="1"/>
          </p:cNvPicPr>
          <p:nvPr>
            <p:ph idx="1"/>
          </p:nvPr>
        </p:nvPicPr>
        <p:blipFill>
          <a:blip r:embed="rId2"/>
          <a:stretch>
            <a:fillRect/>
          </a:stretch>
        </p:blipFill>
        <p:spPr>
          <a:xfrm>
            <a:off x="131689" y="1412776"/>
            <a:ext cx="8932708" cy="5256584"/>
          </a:xfrm>
          <a:prstGeom prst="rect">
            <a:avLst/>
          </a:prstGeom>
        </p:spPr>
      </p:pic>
    </p:spTree>
    <p:extLst>
      <p:ext uri="{BB962C8B-B14F-4D97-AF65-F5344CB8AC3E}">
        <p14:creationId xmlns:p14="http://schemas.microsoft.com/office/powerpoint/2010/main" val="154731917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87624" y="2348880"/>
            <a:ext cx="6965245" cy="1202485"/>
          </a:xfrm>
        </p:spPr>
        <p:txBody>
          <a:bodyPr>
            <a:normAutofit/>
          </a:bodyPr>
          <a:lstStyle/>
          <a:p>
            <a:pPr lvl="0">
              <a:spcBef>
                <a:spcPct val="20000"/>
              </a:spcBef>
            </a:pPr>
            <a:r>
              <a:rPr lang="tr-TR" sz="5400" b="1" i="1" cap="all" dirty="0" smtClean="0">
                <a:ln w="0"/>
                <a:gradFill flip="none">
                  <a:gsLst>
                    <a:gs pos="0">
                      <a:srgbClr val="873624">
                        <a:tint val="75000"/>
                        <a:shade val="75000"/>
                        <a:satMod val="170000"/>
                      </a:srgbClr>
                    </a:gs>
                    <a:gs pos="49000">
                      <a:srgbClr val="873624">
                        <a:tint val="88000"/>
                        <a:shade val="65000"/>
                        <a:satMod val="172000"/>
                      </a:srgbClr>
                    </a:gs>
                    <a:gs pos="50000">
                      <a:srgbClr val="873624">
                        <a:shade val="65000"/>
                        <a:satMod val="130000"/>
                      </a:srgbClr>
                    </a:gs>
                    <a:gs pos="92000">
                      <a:srgbClr val="873624">
                        <a:shade val="50000"/>
                        <a:satMod val="120000"/>
                      </a:srgbClr>
                    </a:gs>
                    <a:gs pos="100000">
                      <a:srgbClr val="873624">
                        <a:shade val="48000"/>
                        <a:satMod val="120000"/>
                      </a:srgbClr>
                    </a:gs>
                  </a:gsLst>
                  <a:lin ang="5400000"/>
                </a:gradFill>
                <a:effectLst>
                  <a:reflection blurRad="12700" stA="50000" endPos="50000" dist="5000" dir="5400000" sy="-100000" rotWithShape="0"/>
                </a:effectLst>
                <a:latin typeface="Book Antiqua"/>
                <a:ea typeface="+mn-ea"/>
                <a:cs typeface="+mn-cs"/>
              </a:rPr>
              <a:t>Teşekkürler</a:t>
            </a:r>
            <a:endParaRPr lang="tr-TR" dirty="0"/>
          </a:p>
        </p:txBody>
      </p:sp>
    </p:spTree>
    <p:extLst>
      <p:ext uri="{BB962C8B-B14F-4D97-AF65-F5344CB8AC3E}">
        <p14:creationId xmlns:p14="http://schemas.microsoft.com/office/powerpoint/2010/main" val="3156728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971600" y="1700808"/>
            <a:ext cx="7272808" cy="4176464"/>
          </a:xfrm>
        </p:spPr>
        <p:txBody>
          <a:bodyPr>
            <a:noAutofit/>
          </a:bodyPr>
          <a:lstStyle/>
          <a:p>
            <a:pPr>
              <a:spcBef>
                <a:spcPts val="1200"/>
              </a:spcBef>
            </a:pPr>
            <a:r>
              <a:rPr lang="tr-TR" sz="2200" dirty="0" smtClean="0">
                <a:latin typeface="Arial" pitchFamily="34" charset="0"/>
                <a:cs typeface="Arial" pitchFamily="34" charset="0"/>
              </a:rPr>
              <a:t>Alternatif değerlendirmede daha ziyade öğrencinin performansını </a:t>
            </a:r>
            <a:r>
              <a:rPr lang="tr-TR" sz="2200" b="1" dirty="0" smtClean="0">
                <a:latin typeface="Arial" pitchFamily="34" charset="0"/>
                <a:cs typeface="Arial" pitchFamily="34" charset="0"/>
              </a:rPr>
              <a:t>somut hale getirme</a:t>
            </a:r>
            <a:r>
              <a:rPr lang="tr-TR" sz="2200" dirty="0" smtClean="0">
                <a:latin typeface="Arial" pitchFamily="34" charset="0"/>
                <a:cs typeface="Arial" pitchFamily="34" charset="0"/>
              </a:rPr>
              <a:t> önem kazanmaktadır. </a:t>
            </a:r>
          </a:p>
          <a:p>
            <a:pPr>
              <a:spcBef>
                <a:spcPts val="1200"/>
              </a:spcBef>
            </a:pPr>
            <a:r>
              <a:rPr lang="tr-TR" sz="2200" dirty="0" smtClean="0">
                <a:latin typeface="Arial" pitchFamily="34" charset="0"/>
                <a:cs typeface="Arial" pitchFamily="34" charset="0"/>
              </a:rPr>
              <a:t>Anlaşılacağı üzere, alternatif değerlendirme, öğrencinin bir şeyler yapması, </a:t>
            </a:r>
            <a:r>
              <a:rPr lang="tr-TR" sz="2200" b="1" dirty="0" smtClean="0">
                <a:latin typeface="Arial" pitchFamily="34" charset="0"/>
                <a:cs typeface="Arial" pitchFamily="34" charset="0"/>
              </a:rPr>
              <a:t>göstermesi, oluşturması, üretmesi </a:t>
            </a:r>
            <a:r>
              <a:rPr lang="tr-TR" sz="2200" dirty="0" smtClean="0">
                <a:latin typeface="Arial" pitchFamily="34" charset="0"/>
                <a:cs typeface="Arial" pitchFamily="34" charset="0"/>
              </a:rPr>
              <a:t>gibi çalışmalarla ilgilenir.</a:t>
            </a:r>
          </a:p>
          <a:p>
            <a:pPr>
              <a:spcBef>
                <a:spcPts val="1200"/>
              </a:spcBef>
            </a:pPr>
            <a:r>
              <a:rPr lang="tr-TR" sz="2200" dirty="0">
                <a:latin typeface="Arial" pitchFamily="34" charset="0"/>
                <a:cs typeface="Arial" pitchFamily="34" charset="0"/>
              </a:rPr>
              <a:t>Alternatif değerlendirme öğrencinin ne bildiğinden ziyade </a:t>
            </a:r>
            <a:r>
              <a:rPr lang="tr-TR" sz="2200" b="1" dirty="0">
                <a:latin typeface="Arial" pitchFamily="34" charset="0"/>
                <a:cs typeface="Arial" pitchFamily="34" charset="0"/>
              </a:rPr>
              <a:t>ne yapabileceği </a:t>
            </a:r>
            <a:r>
              <a:rPr lang="tr-TR" sz="2200" dirty="0">
                <a:latin typeface="Arial" pitchFamily="34" charset="0"/>
                <a:cs typeface="Arial" pitchFamily="34" charset="0"/>
              </a:rPr>
              <a:t>ile ilgilenir. </a:t>
            </a:r>
            <a:endParaRPr lang="tr-TR" sz="2200" dirty="0" smtClean="0">
              <a:latin typeface="Arial" pitchFamily="34" charset="0"/>
              <a:cs typeface="Arial" pitchFamily="34" charset="0"/>
            </a:endParaRPr>
          </a:p>
          <a:p>
            <a:pPr>
              <a:spcBef>
                <a:spcPts val="1200"/>
              </a:spcBef>
            </a:pPr>
            <a:r>
              <a:rPr lang="tr-TR" sz="2200" dirty="0" smtClean="0">
                <a:latin typeface="Arial" pitchFamily="34" charset="0"/>
                <a:cs typeface="Arial" pitchFamily="34" charset="0"/>
              </a:rPr>
              <a:t>Bu </a:t>
            </a:r>
            <a:r>
              <a:rPr lang="tr-TR" sz="2200" dirty="0">
                <a:latin typeface="Arial" pitchFamily="34" charset="0"/>
                <a:cs typeface="Arial" pitchFamily="34" charset="0"/>
              </a:rPr>
              <a:t>nedenle bazı yazarlar </a:t>
            </a:r>
            <a:r>
              <a:rPr lang="tr-TR" sz="2200" b="1" dirty="0">
                <a:latin typeface="Arial" pitchFamily="34" charset="0"/>
                <a:cs typeface="Arial" pitchFamily="34" charset="0"/>
              </a:rPr>
              <a:t>alternatif değerlendirme </a:t>
            </a:r>
            <a:r>
              <a:rPr lang="tr-TR" sz="2200" dirty="0">
                <a:latin typeface="Arial" pitchFamily="34" charset="0"/>
                <a:cs typeface="Arial" pitchFamily="34" charset="0"/>
              </a:rPr>
              <a:t>ile </a:t>
            </a:r>
            <a:r>
              <a:rPr lang="tr-TR" sz="2200" b="1" dirty="0">
                <a:latin typeface="Arial" pitchFamily="34" charset="0"/>
                <a:cs typeface="Arial" pitchFamily="34" charset="0"/>
              </a:rPr>
              <a:t>performans değerlendirmeyi </a:t>
            </a:r>
            <a:r>
              <a:rPr lang="tr-TR" sz="2200" dirty="0">
                <a:latin typeface="Arial" pitchFamily="34" charset="0"/>
                <a:cs typeface="Arial" pitchFamily="34" charset="0"/>
              </a:rPr>
              <a:t>aynı anlamda kullanırlar.</a:t>
            </a:r>
          </a:p>
        </p:txBody>
      </p:sp>
      <p:sp>
        <p:nvSpPr>
          <p:cNvPr id="3" name="Başlık 1"/>
          <p:cNvSpPr>
            <a:spLocks noGrp="1"/>
          </p:cNvSpPr>
          <p:nvPr>
            <p:ph type="title"/>
          </p:nvPr>
        </p:nvSpPr>
        <p:spPr>
          <a:xfrm>
            <a:off x="1095025" y="817587"/>
            <a:ext cx="6965245" cy="739206"/>
          </a:xfrm>
        </p:spPr>
        <p:txBody>
          <a:bodyPr>
            <a:normAutofit/>
          </a:bodyPr>
          <a:lstStyle/>
          <a:p>
            <a:r>
              <a:rPr lang="tr-TR" sz="3600" dirty="0" smtClean="0"/>
              <a:t>Alternatif Değerlendirme Nedir?</a:t>
            </a:r>
            <a:endParaRPr lang="tr-TR" sz="3600" dirty="0"/>
          </a:p>
        </p:txBody>
      </p:sp>
    </p:spTree>
    <p:extLst>
      <p:ext uri="{BB962C8B-B14F-4D97-AF65-F5344CB8AC3E}">
        <p14:creationId xmlns:p14="http://schemas.microsoft.com/office/powerpoint/2010/main" val="196201813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043608" y="1484784"/>
            <a:ext cx="7128792" cy="4526317"/>
          </a:xfrm>
        </p:spPr>
        <p:txBody>
          <a:bodyPr>
            <a:normAutofit/>
          </a:bodyPr>
          <a:lstStyle/>
          <a:p>
            <a:pPr marL="0" indent="0">
              <a:buNone/>
            </a:pPr>
            <a:r>
              <a:rPr lang="tr-TR" sz="2000" b="1" dirty="0" smtClean="0">
                <a:latin typeface="Arial" pitchFamily="34" charset="0"/>
                <a:cs typeface="Arial" pitchFamily="34" charset="0"/>
              </a:rPr>
              <a:t>Alternatif değerlendirme, öğrencilerin dolaysız olarak gerçek performanslarına dayalıdır. </a:t>
            </a:r>
          </a:p>
          <a:p>
            <a:r>
              <a:rPr lang="tr-TR" sz="2000" b="1" dirty="0" smtClean="0">
                <a:latin typeface="Arial" pitchFamily="34" charset="0"/>
                <a:cs typeface="Arial" pitchFamily="34" charset="0"/>
              </a:rPr>
              <a:t>Örneğin öğretmenin</a:t>
            </a:r>
            <a:r>
              <a:rPr lang="tr-TR" sz="2000" dirty="0" smtClean="0">
                <a:latin typeface="Arial" pitchFamily="34" charset="0"/>
                <a:cs typeface="Arial" pitchFamily="34" charset="0"/>
              </a:rPr>
              <a:t>;</a:t>
            </a:r>
          </a:p>
          <a:p>
            <a:pPr>
              <a:buFont typeface="Wingdings" pitchFamily="2" charset="2"/>
              <a:buChar char="ü"/>
            </a:pPr>
            <a:r>
              <a:rPr lang="tr-TR" sz="2000" dirty="0" smtClean="0">
                <a:latin typeface="Arial" pitchFamily="34" charset="0"/>
                <a:cs typeface="Arial" pitchFamily="34" charset="0"/>
              </a:rPr>
              <a:t> öğrencinin sınıf performansına yönelik doğal gözlemleri, </a:t>
            </a:r>
          </a:p>
          <a:p>
            <a:pPr>
              <a:buFont typeface="Wingdings" pitchFamily="2" charset="2"/>
              <a:buChar char="ü"/>
            </a:pPr>
            <a:r>
              <a:rPr lang="tr-TR" sz="2000" dirty="0" smtClean="0">
                <a:latin typeface="Arial" pitchFamily="34" charset="0"/>
                <a:cs typeface="Arial" pitchFamily="34" charset="0"/>
              </a:rPr>
              <a:t>öğrencilerin belli bir konuda yaptıkları çalışmaları sınıfta sunmaları,</a:t>
            </a:r>
          </a:p>
          <a:p>
            <a:pPr>
              <a:buFont typeface="Wingdings" pitchFamily="2" charset="2"/>
              <a:buChar char="ü"/>
            </a:pPr>
            <a:r>
              <a:rPr lang="tr-TR" sz="2000" dirty="0">
                <a:latin typeface="Arial" pitchFamily="34" charset="0"/>
                <a:cs typeface="Arial" pitchFamily="34" charset="0"/>
              </a:rPr>
              <a:t>öğrencilerin proje </a:t>
            </a:r>
            <a:r>
              <a:rPr lang="tr-TR" sz="2000" dirty="0" smtClean="0">
                <a:latin typeface="Arial" pitchFamily="34" charset="0"/>
                <a:cs typeface="Arial" pitchFamily="34" charset="0"/>
              </a:rPr>
              <a:t>çalışmaları, </a:t>
            </a:r>
          </a:p>
          <a:p>
            <a:pPr>
              <a:buFont typeface="Wingdings" pitchFamily="2" charset="2"/>
              <a:buChar char="ü"/>
            </a:pPr>
            <a:r>
              <a:rPr lang="tr-TR" sz="2000" dirty="0" smtClean="0">
                <a:latin typeface="Arial" pitchFamily="34" charset="0"/>
                <a:cs typeface="Arial" pitchFamily="34" charset="0"/>
              </a:rPr>
              <a:t>öğrencilerin yazılı ve sözlü olarak kendilerini ifade edebilmeleri,</a:t>
            </a:r>
          </a:p>
          <a:p>
            <a:pPr>
              <a:buFont typeface="Wingdings" pitchFamily="2" charset="2"/>
              <a:buChar char="ü"/>
            </a:pPr>
            <a:r>
              <a:rPr lang="tr-TR" sz="2000" dirty="0" smtClean="0">
                <a:latin typeface="Arial" pitchFamily="34" charset="0"/>
                <a:cs typeface="Arial" pitchFamily="34" charset="0"/>
              </a:rPr>
              <a:t>öğrenci gelişim dosyası oluşturulması gibi</a:t>
            </a:r>
          </a:p>
          <a:p>
            <a:pPr marL="0" indent="0">
              <a:buNone/>
            </a:pPr>
            <a:r>
              <a:rPr lang="tr-TR" sz="2000" dirty="0" smtClean="0">
                <a:latin typeface="Arial" pitchFamily="34" charset="0"/>
                <a:cs typeface="Arial" pitchFamily="34" charset="0"/>
              </a:rPr>
              <a:t> alternatif ölçme ve değerlendirme etkinliklerine örnekler verilebilir. </a:t>
            </a:r>
            <a:endParaRPr lang="tr-TR" sz="2000" dirty="0">
              <a:latin typeface="Arial" pitchFamily="34" charset="0"/>
              <a:cs typeface="Arial" pitchFamily="34" charset="0"/>
            </a:endParaRPr>
          </a:p>
        </p:txBody>
      </p:sp>
      <p:sp>
        <p:nvSpPr>
          <p:cNvPr id="2" name="Dikdörtgen 1"/>
          <p:cNvSpPr/>
          <p:nvPr/>
        </p:nvSpPr>
        <p:spPr>
          <a:xfrm>
            <a:off x="1691680" y="908720"/>
            <a:ext cx="3600400" cy="400110"/>
          </a:xfrm>
          <a:prstGeom prst="rect">
            <a:avLst/>
          </a:prstGeom>
        </p:spPr>
        <p:txBody>
          <a:bodyPr wrap="square">
            <a:spAutoFit/>
          </a:bodyPr>
          <a:lstStyle/>
          <a:p>
            <a:r>
              <a:rPr lang="tr-TR" sz="2000" b="1" dirty="0">
                <a:solidFill>
                  <a:prstClr val="black"/>
                </a:solidFill>
                <a:latin typeface="Arial" pitchFamily="34" charset="0"/>
                <a:cs typeface="Arial" pitchFamily="34" charset="0"/>
              </a:rPr>
              <a:t>Alternatif </a:t>
            </a:r>
            <a:r>
              <a:rPr lang="tr-TR" sz="2000" b="1" dirty="0" smtClean="0">
                <a:solidFill>
                  <a:prstClr val="black"/>
                </a:solidFill>
                <a:latin typeface="Arial" pitchFamily="34" charset="0"/>
                <a:cs typeface="Arial" pitchFamily="34" charset="0"/>
              </a:rPr>
              <a:t>Değerlendirme </a:t>
            </a:r>
            <a:endParaRPr lang="tr-TR" dirty="0"/>
          </a:p>
        </p:txBody>
      </p:sp>
    </p:spTree>
    <p:extLst>
      <p:ext uri="{BB962C8B-B14F-4D97-AF65-F5344CB8AC3E}">
        <p14:creationId xmlns:p14="http://schemas.microsoft.com/office/powerpoint/2010/main" val="352781753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71600" y="1700808"/>
            <a:ext cx="7200800" cy="4526317"/>
          </a:xfrm>
        </p:spPr>
        <p:txBody>
          <a:bodyPr>
            <a:noAutofit/>
          </a:bodyPr>
          <a:lstStyle/>
          <a:p>
            <a:r>
              <a:rPr lang="tr-TR" sz="2200" dirty="0" smtClean="0">
                <a:latin typeface="Arial" pitchFamily="34" charset="0"/>
                <a:cs typeface="Arial" pitchFamily="34" charset="0"/>
              </a:rPr>
              <a:t>Alternatif ölçme ve değerlendirme yöntemleri öğrencinin performansının değerlendirilmesini </a:t>
            </a:r>
            <a:r>
              <a:rPr lang="tr-TR" sz="2200" b="1" dirty="0" smtClean="0">
                <a:latin typeface="Arial" pitchFamily="34" charset="0"/>
                <a:cs typeface="Arial" pitchFamily="34" charset="0"/>
              </a:rPr>
              <a:t>farklı yeterlik ve öğrenmelere dayalı </a:t>
            </a:r>
            <a:r>
              <a:rPr lang="tr-TR" sz="2200" dirty="0" smtClean="0">
                <a:latin typeface="Arial" pitchFamily="34" charset="0"/>
                <a:cs typeface="Arial" pitchFamily="34" charset="0"/>
              </a:rPr>
              <a:t>olarak yapılmasını amaçlamaktadır. </a:t>
            </a:r>
          </a:p>
          <a:p>
            <a:r>
              <a:rPr lang="tr-TR" sz="2200" dirty="0" smtClean="0">
                <a:latin typeface="Arial" pitchFamily="34" charset="0"/>
                <a:cs typeface="Arial" pitchFamily="34" charset="0"/>
              </a:rPr>
              <a:t>Alternatif ölçme ve değerlendirme yöntemlerini geliştirenler, öğrencilerin sınavlarda sorulan sorulara yönelik performansından çok, </a:t>
            </a:r>
            <a:r>
              <a:rPr lang="tr-TR" sz="2200" b="1" dirty="0" smtClean="0">
                <a:latin typeface="Arial" pitchFamily="34" charset="0"/>
                <a:cs typeface="Arial" pitchFamily="34" charset="0"/>
              </a:rPr>
              <a:t>gerçek hayat koşullarındaki performanslar</a:t>
            </a:r>
            <a:r>
              <a:rPr lang="tr-TR" sz="2200" dirty="0" smtClean="0">
                <a:latin typeface="Arial" pitchFamily="34" charset="0"/>
                <a:cs typeface="Arial" pitchFamily="34" charset="0"/>
              </a:rPr>
              <a:t>ının önemli olduğunu savunmaktadırlar. </a:t>
            </a:r>
          </a:p>
          <a:p>
            <a:r>
              <a:rPr lang="tr-TR" sz="2200" dirty="0" smtClean="0">
                <a:latin typeface="Arial" pitchFamily="34" charset="0"/>
                <a:cs typeface="Arial" pitchFamily="34" charset="0"/>
              </a:rPr>
              <a:t>Bu nedenle, alternatif ölçme ve değerlendirmede öğrenci davranışları </a:t>
            </a:r>
            <a:r>
              <a:rPr lang="tr-TR" sz="2200" b="1" dirty="0" smtClean="0">
                <a:latin typeface="Arial" pitchFamily="34" charset="0"/>
                <a:cs typeface="Arial" pitchFamily="34" charset="0"/>
              </a:rPr>
              <a:t>dolaysız</a:t>
            </a:r>
            <a:r>
              <a:rPr lang="tr-TR" sz="2200" dirty="0" smtClean="0">
                <a:latin typeface="Arial" pitchFamily="34" charset="0"/>
                <a:cs typeface="Arial" pitchFamily="34" charset="0"/>
              </a:rPr>
              <a:t> bir şekilde gözlenebilmektedir.</a:t>
            </a:r>
            <a:endParaRPr lang="tr-TR" sz="2200" dirty="0">
              <a:latin typeface="Arial" pitchFamily="34" charset="0"/>
              <a:cs typeface="Arial" pitchFamily="34" charset="0"/>
            </a:endParaRPr>
          </a:p>
        </p:txBody>
      </p:sp>
      <p:sp>
        <p:nvSpPr>
          <p:cNvPr id="4" name="Başlık 1"/>
          <p:cNvSpPr>
            <a:spLocks noGrp="1"/>
          </p:cNvSpPr>
          <p:nvPr>
            <p:ph type="title"/>
          </p:nvPr>
        </p:nvSpPr>
        <p:spPr>
          <a:xfrm>
            <a:off x="1095025" y="817583"/>
            <a:ext cx="6965245" cy="955234"/>
          </a:xfrm>
        </p:spPr>
        <p:txBody>
          <a:bodyPr>
            <a:normAutofit/>
          </a:bodyPr>
          <a:lstStyle/>
          <a:p>
            <a:r>
              <a:rPr lang="tr-TR" sz="3200" dirty="0" smtClean="0">
                <a:latin typeface="Arial" pitchFamily="34" charset="0"/>
                <a:cs typeface="Arial" pitchFamily="34" charset="0"/>
              </a:rPr>
              <a:t>Alternatif Değerlendirme</a:t>
            </a:r>
            <a:endParaRPr lang="tr-TR" sz="3200" dirty="0">
              <a:latin typeface="Arial" pitchFamily="34" charset="0"/>
              <a:cs typeface="Arial" pitchFamily="34" charset="0"/>
            </a:endParaRPr>
          </a:p>
        </p:txBody>
      </p:sp>
    </p:spTree>
    <p:extLst>
      <p:ext uri="{BB962C8B-B14F-4D97-AF65-F5344CB8AC3E}">
        <p14:creationId xmlns:p14="http://schemas.microsoft.com/office/powerpoint/2010/main" val="54144691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025" y="817587"/>
            <a:ext cx="6965245" cy="667198"/>
          </a:xfrm>
        </p:spPr>
        <p:txBody>
          <a:bodyPr>
            <a:normAutofit/>
          </a:bodyPr>
          <a:lstStyle/>
          <a:p>
            <a:r>
              <a:rPr lang="tr-TR" altLang="tr-TR" sz="2400" b="1" dirty="0" smtClean="0">
                <a:solidFill>
                  <a:srgbClr val="0070C0"/>
                </a:solidFill>
                <a:latin typeface="Arial" pitchFamily="34" charset="0"/>
                <a:cs typeface="Arial" pitchFamily="34" charset="0"/>
              </a:rPr>
              <a:t>Alternatif Değerlendirme </a:t>
            </a:r>
            <a:r>
              <a:rPr lang="tr-TR" altLang="tr-TR" sz="2200" b="1" dirty="0">
                <a:solidFill>
                  <a:srgbClr val="0070C0"/>
                </a:solidFill>
                <a:latin typeface="Arial" pitchFamily="34" charset="0"/>
                <a:cs typeface="Arial" pitchFamily="34" charset="0"/>
              </a:rPr>
              <a:t>Niçin </a:t>
            </a:r>
            <a:r>
              <a:rPr lang="tr-TR" altLang="tr-TR" sz="2400" b="1" dirty="0" smtClean="0">
                <a:solidFill>
                  <a:srgbClr val="0070C0"/>
                </a:solidFill>
                <a:latin typeface="Arial" pitchFamily="34" charset="0"/>
                <a:cs typeface="Arial" pitchFamily="34" charset="0"/>
              </a:rPr>
              <a:t>Önemli? </a:t>
            </a:r>
            <a:endParaRPr lang="tr-TR" sz="2400" dirty="0">
              <a:latin typeface="Arial" pitchFamily="34" charset="0"/>
              <a:cs typeface="Arial" pitchFamily="34" charset="0"/>
            </a:endParaRPr>
          </a:p>
        </p:txBody>
      </p:sp>
      <p:sp>
        <p:nvSpPr>
          <p:cNvPr id="3" name="İçerik Yer Tutucusu 2"/>
          <p:cNvSpPr>
            <a:spLocks noGrp="1"/>
          </p:cNvSpPr>
          <p:nvPr>
            <p:ph idx="1"/>
          </p:nvPr>
        </p:nvSpPr>
        <p:spPr>
          <a:xfrm>
            <a:off x="971600" y="1484784"/>
            <a:ext cx="7200800" cy="4608512"/>
          </a:xfrm>
        </p:spPr>
        <p:txBody>
          <a:bodyPr>
            <a:noAutofit/>
          </a:bodyPr>
          <a:lstStyle/>
          <a:p>
            <a:pPr marL="228600" lvl="0" indent="-228600">
              <a:lnSpc>
                <a:spcPct val="90000"/>
              </a:lnSpc>
              <a:spcBef>
                <a:spcPts val="1000"/>
              </a:spcBef>
              <a:buClrTx/>
              <a:buSzTx/>
              <a:buNone/>
            </a:pPr>
            <a:r>
              <a:rPr lang="tr-TR" altLang="tr-TR" sz="2000" b="1" dirty="0">
                <a:solidFill>
                  <a:prstClr val="black"/>
                </a:solidFill>
                <a:latin typeface="Calibri"/>
              </a:rPr>
              <a:t>Alternatif </a:t>
            </a:r>
            <a:r>
              <a:rPr lang="tr-TR" altLang="tr-TR" sz="2000" b="1" dirty="0" smtClean="0">
                <a:solidFill>
                  <a:prstClr val="black"/>
                </a:solidFill>
                <a:latin typeface="Calibri"/>
              </a:rPr>
              <a:t>değerlendirme</a:t>
            </a:r>
            <a:r>
              <a:rPr lang="tr-TR" altLang="tr-TR" sz="2000" dirty="0">
                <a:solidFill>
                  <a:prstClr val="black"/>
                </a:solidFill>
                <a:latin typeface="Calibri"/>
              </a:rPr>
              <a:t>;</a:t>
            </a:r>
          </a:p>
          <a:p>
            <a:pPr lvl="0">
              <a:lnSpc>
                <a:spcPct val="90000"/>
              </a:lnSpc>
              <a:spcBef>
                <a:spcPts val="1000"/>
              </a:spcBef>
              <a:buClrTx/>
              <a:buSzTx/>
              <a:buFont typeface="Wingdings" pitchFamily="2" charset="2"/>
              <a:buChar char="Ø"/>
            </a:pPr>
            <a:r>
              <a:rPr lang="tr-TR" altLang="tr-TR" sz="2000" dirty="0" smtClean="0">
                <a:solidFill>
                  <a:prstClr val="black"/>
                </a:solidFill>
                <a:latin typeface="Arial" pitchFamily="34" charset="0"/>
                <a:cs typeface="Arial" pitchFamily="34" charset="0"/>
              </a:rPr>
              <a:t>Daha </a:t>
            </a:r>
            <a:r>
              <a:rPr lang="tr-TR" altLang="tr-TR" sz="2000" dirty="0">
                <a:solidFill>
                  <a:prstClr val="black"/>
                </a:solidFill>
                <a:latin typeface="Arial" pitchFamily="34" charset="0"/>
                <a:cs typeface="Arial" pitchFamily="34" charset="0"/>
              </a:rPr>
              <a:t>derin ve anlamlı bilgiyi ölçmesi,</a:t>
            </a:r>
          </a:p>
          <a:p>
            <a:pPr lvl="0">
              <a:lnSpc>
                <a:spcPct val="90000"/>
              </a:lnSpc>
              <a:spcBef>
                <a:spcPts val="1000"/>
              </a:spcBef>
              <a:buClrTx/>
              <a:buSzTx/>
              <a:buFont typeface="Wingdings" pitchFamily="2" charset="2"/>
              <a:buChar char="Ø"/>
            </a:pPr>
            <a:r>
              <a:rPr lang="tr-TR" altLang="tr-TR" sz="2000" dirty="0" smtClean="0">
                <a:solidFill>
                  <a:prstClr val="black"/>
                </a:solidFill>
                <a:latin typeface="Arial" pitchFamily="34" charset="0"/>
                <a:cs typeface="Arial" pitchFamily="34" charset="0"/>
              </a:rPr>
              <a:t>Öğrenme </a:t>
            </a:r>
            <a:r>
              <a:rPr lang="tr-TR" altLang="tr-TR" sz="2000" dirty="0">
                <a:solidFill>
                  <a:prstClr val="black"/>
                </a:solidFill>
                <a:latin typeface="Arial" pitchFamily="34" charset="0"/>
                <a:cs typeface="Arial" pitchFamily="34" charset="0"/>
              </a:rPr>
              <a:t>ürünü kadar öğrenme sürecine odaklanması,</a:t>
            </a:r>
          </a:p>
          <a:p>
            <a:pPr lvl="0">
              <a:lnSpc>
                <a:spcPct val="90000"/>
              </a:lnSpc>
              <a:spcBef>
                <a:spcPts val="1000"/>
              </a:spcBef>
              <a:buClrTx/>
              <a:buSzTx/>
              <a:buFont typeface="Wingdings" pitchFamily="2" charset="2"/>
              <a:buChar char="Ø"/>
            </a:pPr>
            <a:r>
              <a:rPr lang="tr-TR" altLang="tr-TR" sz="2000" dirty="0" smtClean="0">
                <a:solidFill>
                  <a:prstClr val="black"/>
                </a:solidFill>
                <a:latin typeface="Arial" pitchFamily="34" charset="0"/>
                <a:cs typeface="Arial" pitchFamily="34" charset="0"/>
              </a:rPr>
              <a:t>Öğrenmeyi </a:t>
            </a:r>
            <a:r>
              <a:rPr lang="tr-TR" altLang="tr-TR" sz="2000" dirty="0">
                <a:solidFill>
                  <a:prstClr val="black"/>
                </a:solidFill>
                <a:latin typeface="Arial" pitchFamily="34" charset="0"/>
                <a:cs typeface="Arial" pitchFamily="34" charset="0"/>
              </a:rPr>
              <a:t>motive </a:t>
            </a:r>
            <a:r>
              <a:rPr lang="tr-TR" altLang="tr-TR" sz="2000" dirty="0" smtClean="0">
                <a:solidFill>
                  <a:prstClr val="black"/>
                </a:solidFill>
                <a:latin typeface="Arial" pitchFamily="34" charset="0"/>
                <a:cs typeface="Arial" pitchFamily="34" charset="0"/>
              </a:rPr>
              <a:t>etmesi,</a:t>
            </a:r>
          </a:p>
          <a:p>
            <a:pPr lvl="0">
              <a:lnSpc>
                <a:spcPct val="90000"/>
              </a:lnSpc>
              <a:spcBef>
                <a:spcPts val="1000"/>
              </a:spcBef>
              <a:buClrTx/>
              <a:buSzTx/>
              <a:buFont typeface="Wingdings" pitchFamily="2" charset="2"/>
              <a:buChar char="Ø"/>
            </a:pPr>
            <a:r>
              <a:rPr lang="tr-TR" altLang="tr-TR" sz="2000" dirty="0" smtClean="0">
                <a:latin typeface="Arial" pitchFamily="34" charset="0"/>
                <a:cs typeface="Arial" pitchFamily="34" charset="0"/>
              </a:rPr>
              <a:t>Farklı </a:t>
            </a:r>
            <a:r>
              <a:rPr lang="tr-TR" altLang="tr-TR" sz="2000" dirty="0">
                <a:latin typeface="Arial" pitchFamily="34" charset="0"/>
                <a:cs typeface="Arial" pitchFamily="34" charset="0"/>
              </a:rPr>
              <a:t>yaklaşım ve materyallerin denenmesi ve değerlendirilmesi, problem çözme ve bilimsel süreç becerilerinin kullanılması ve geliştirilmesine olanak vermesi,</a:t>
            </a:r>
          </a:p>
          <a:p>
            <a:pPr>
              <a:lnSpc>
                <a:spcPct val="90000"/>
              </a:lnSpc>
              <a:buFont typeface="Wingdings" pitchFamily="2" charset="2"/>
              <a:buChar char="Ø"/>
            </a:pPr>
            <a:r>
              <a:rPr lang="tr-TR" altLang="tr-TR" sz="2000" dirty="0" smtClean="0">
                <a:latin typeface="Arial" pitchFamily="34" charset="0"/>
                <a:cs typeface="Arial" pitchFamily="34" charset="0"/>
              </a:rPr>
              <a:t>Bilişsel</a:t>
            </a:r>
            <a:r>
              <a:rPr lang="tr-TR" altLang="tr-TR" sz="2000" dirty="0">
                <a:latin typeface="Arial" pitchFamily="34" charset="0"/>
                <a:cs typeface="Arial" pitchFamily="34" charset="0"/>
              </a:rPr>
              <a:t>, duyuşsal ve psikomotor boyutlarındaki gelişimlerin üçünü birden yoklama özelliğine sahip olması, </a:t>
            </a:r>
          </a:p>
          <a:p>
            <a:pPr>
              <a:lnSpc>
                <a:spcPct val="90000"/>
              </a:lnSpc>
              <a:buFont typeface="Wingdings" pitchFamily="2" charset="2"/>
              <a:buChar char="Ø"/>
            </a:pPr>
            <a:r>
              <a:rPr lang="tr-TR" altLang="tr-TR" sz="2000" dirty="0" smtClean="0">
                <a:latin typeface="Arial" pitchFamily="34" charset="0"/>
                <a:cs typeface="Arial" pitchFamily="34" charset="0"/>
              </a:rPr>
              <a:t>Alternatif </a:t>
            </a:r>
            <a:r>
              <a:rPr lang="tr-TR" altLang="tr-TR" sz="2000" dirty="0">
                <a:latin typeface="Arial" pitchFamily="34" charset="0"/>
                <a:cs typeface="Arial" pitchFamily="34" charset="0"/>
              </a:rPr>
              <a:t>değerlendirmelerde, üst düzey düşünme (analiz, sentez ve değerlendirme), problem çözme becerisi geliştirme ve gerçek dünyadaki sorunlarla ilgilenmeye yönlendirmesi vb. açısından önemlidir</a:t>
            </a:r>
            <a:r>
              <a:rPr lang="en-US" altLang="tr-TR" sz="2000" dirty="0" smtClean="0">
                <a:latin typeface="Arial" pitchFamily="34" charset="0"/>
                <a:cs typeface="Arial" pitchFamily="34" charset="0"/>
              </a:rPr>
              <a:t>.</a:t>
            </a:r>
            <a:endParaRPr lang="tr-TR" altLang="tr-TR" sz="2000" dirty="0">
              <a:latin typeface="Arial" pitchFamily="34" charset="0"/>
              <a:cs typeface="Arial" pitchFamily="34" charset="0"/>
            </a:endParaRPr>
          </a:p>
        </p:txBody>
      </p:sp>
    </p:spTree>
    <p:extLst>
      <p:ext uri="{BB962C8B-B14F-4D97-AF65-F5344CB8AC3E}">
        <p14:creationId xmlns:p14="http://schemas.microsoft.com/office/powerpoint/2010/main" val="2661587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043608" y="1628800"/>
            <a:ext cx="6984776" cy="4094273"/>
          </a:xfrm>
        </p:spPr>
        <p:txBody>
          <a:bodyPr>
            <a:normAutofit/>
          </a:bodyPr>
          <a:lstStyle/>
          <a:p>
            <a:pPr>
              <a:spcBef>
                <a:spcPts val="1200"/>
              </a:spcBef>
              <a:spcAft>
                <a:spcPts val="600"/>
              </a:spcAft>
            </a:pPr>
            <a:r>
              <a:rPr lang="tr-TR" sz="2200" dirty="0" smtClean="0">
                <a:latin typeface="Arial" pitchFamily="34" charset="0"/>
                <a:cs typeface="Arial" pitchFamily="34" charset="0"/>
              </a:rPr>
              <a:t>Görüldüğü gibi, alternatif ölçme ve değerlendirme, test ve yazılı gibi kağıt-kalem sınavlarına alternatif bir değerlendirme etkinlikleridir. </a:t>
            </a:r>
          </a:p>
          <a:p>
            <a:pPr>
              <a:spcBef>
                <a:spcPts val="1200"/>
              </a:spcBef>
              <a:spcAft>
                <a:spcPts val="600"/>
              </a:spcAft>
            </a:pPr>
            <a:r>
              <a:rPr lang="tr-TR" sz="2200" dirty="0" smtClean="0">
                <a:latin typeface="Arial" pitchFamily="34" charset="0"/>
                <a:cs typeface="Arial" pitchFamily="34" charset="0"/>
              </a:rPr>
              <a:t>Alternatif ölçme ve değerlendirme, öğrenci performansını </a:t>
            </a:r>
            <a:r>
              <a:rPr lang="tr-TR" sz="2200" b="1" dirty="0" smtClean="0">
                <a:latin typeface="Arial" pitchFamily="34" charset="0"/>
                <a:cs typeface="Arial" pitchFamily="34" charset="0"/>
              </a:rPr>
              <a:t>dolaylı</a:t>
            </a:r>
            <a:r>
              <a:rPr lang="tr-TR" sz="2200" dirty="0" smtClean="0">
                <a:latin typeface="Arial" pitchFamily="34" charset="0"/>
                <a:cs typeface="Arial" pitchFamily="34" charset="0"/>
              </a:rPr>
              <a:t> olarak gözlemleyen ölçme yöntemlerine dayalı değerlendirme yöntemlerine alternatif olarak geliştirilmiştir.</a:t>
            </a:r>
          </a:p>
          <a:p>
            <a:pPr>
              <a:spcBef>
                <a:spcPts val="1200"/>
              </a:spcBef>
              <a:spcAft>
                <a:spcPts val="600"/>
              </a:spcAft>
            </a:pPr>
            <a:r>
              <a:rPr lang="tr-TR" sz="2200" dirty="0" smtClean="0">
                <a:latin typeface="Arial" pitchFamily="34" charset="0"/>
                <a:cs typeface="Arial" pitchFamily="34" charset="0"/>
              </a:rPr>
              <a:t>Yani öğrenci davranışlarının daha </a:t>
            </a:r>
            <a:r>
              <a:rPr lang="tr-TR" sz="2200" b="1" dirty="0" smtClean="0">
                <a:latin typeface="Arial" pitchFamily="34" charset="0"/>
                <a:cs typeface="Arial" pitchFamily="34" charset="0"/>
              </a:rPr>
              <a:t>dolaysız ölçülmesi </a:t>
            </a:r>
            <a:r>
              <a:rPr lang="tr-TR" sz="2200" dirty="0" smtClean="0">
                <a:latin typeface="Arial" pitchFamily="34" charset="0"/>
                <a:cs typeface="Arial" pitchFamily="34" charset="0"/>
              </a:rPr>
              <a:t>alternatif değerlendirmenin ana amaçlarındandır. </a:t>
            </a:r>
            <a:endParaRPr lang="tr-TR" sz="2200" dirty="0">
              <a:latin typeface="Arial" pitchFamily="34" charset="0"/>
              <a:cs typeface="Arial" pitchFamily="34" charset="0"/>
            </a:endParaRPr>
          </a:p>
        </p:txBody>
      </p:sp>
      <p:sp>
        <p:nvSpPr>
          <p:cNvPr id="2" name="Dikdörtgen 1"/>
          <p:cNvSpPr/>
          <p:nvPr/>
        </p:nvSpPr>
        <p:spPr>
          <a:xfrm>
            <a:off x="1403648" y="980728"/>
            <a:ext cx="6048672" cy="430887"/>
          </a:xfrm>
          <a:prstGeom prst="rect">
            <a:avLst/>
          </a:prstGeom>
        </p:spPr>
        <p:txBody>
          <a:bodyPr wrap="square">
            <a:spAutoFit/>
          </a:bodyPr>
          <a:lstStyle/>
          <a:p>
            <a:r>
              <a:rPr lang="tr-TR" sz="2200" b="1" dirty="0" smtClean="0">
                <a:solidFill>
                  <a:prstClr val="black"/>
                </a:solidFill>
                <a:latin typeface="Arial" pitchFamily="34" charset="0"/>
                <a:cs typeface="Arial" pitchFamily="34" charset="0"/>
              </a:rPr>
              <a:t>Alternatif Değerlendirme</a:t>
            </a:r>
            <a:endParaRPr lang="tr-TR" b="1" dirty="0"/>
          </a:p>
        </p:txBody>
      </p:sp>
    </p:spTree>
    <p:extLst>
      <p:ext uri="{BB962C8B-B14F-4D97-AF65-F5344CB8AC3E}">
        <p14:creationId xmlns:p14="http://schemas.microsoft.com/office/powerpoint/2010/main" val="6149568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899592" y="1700808"/>
            <a:ext cx="7428910" cy="3734233"/>
          </a:xfrm>
        </p:spPr>
        <p:txBody>
          <a:bodyPr>
            <a:normAutofit/>
          </a:bodyPr>
          <a:lstStyle/>
          <a:p>
            <a:pPr>
              <a:spcBef>
                <a:spcPts val="1200"/>
              </a:spcBef>
              <a:spcAft>
                <a:spcPts val="600"/>
              </a:spcAft>
            </a:pPr>
            <a:r>
              <a:rPr lang="tr-TR" sz="2200" dirty="0" smtClean="0">
                <a:latin typeface="Arial" pitchFamily="34" charset="0"/>
                <a:cs typeface="Arial" pitchFamily="34" charset="0"/>
              </a:rPr>
              <a:t>Alternatif değerlendirme yöntemleri, çoktan seçmeli testler, doğru-yanlış testleri gibi testlere dayalı ölçme ve değerlendirmelere alternatif olarak geliştirilen ve öğrenci </a:t>
            </a:r>
            <a:r>
              <a:rPr lang="tr-TR" sz="2200" b="1" dirty="0" smtClean="0">
                <a:latin typeface="Arial" pitchFamily="34" charset="0"/>
                <a:cs typeface="Arial" pitchFamily="34" charset="0"/>
              </a:rPr>
              <a:t>performansının</a:t>
            </a:r>
            <a:r>
              <a:rPr lang="tr-TR" sz="2200" dirty="0" smtClean="0">
                <a:latin typeface="Arial" pitchFamily="34" charset="0"/>
                <a:cs typeface="Arial" pitchFamily="34" charset="0"/>
              </a:rPr>
              <a:t> </a:t>
            </a:r>
            <a:r>
              <a:rPr lang="tr-TR" sz="2200" b="1" dirty="0" smtClean="0">
                <a:latin typeface="Arial" pitchFamily="34" charset="0"/>
                <a:cs typeface="Arial" pitchFamily="34" charset="0"/>
              </a:rPr>
              <a:t>doğrudan gözlemlenmesine dayalı </a:t>
            </a:r>
            <a:r>
              <a:rPr lang="tr-TR" sz="2200" dirty="0" smtClean="0">
                <a:latin typeface="Arial" pitchFamily="34" charset="0"/>
                <a:cs typeface="Arial" pitchFamily="34" charset="0"/>
              </a:rPr>
              <a:t>ölçme ve değerlendirmenin söz konusu olduğu yöntemlerdir. </a:t>
            </a:r>
          </a:p>
          <a:p>
            <a:pPr>
              <a:spcBef>
                <a:spcPts val="1200"/>
              </a:spcBef>
              <a:spcAft>
                <a:spcPts val="600"/>
              </a:spcAft>
            </a:pPr>
            <a:r>
              <a:rPr lang="tr-TR" sz="2200" dirty="0" smtClean="0">
                <a:latin typeface="Arial" pitchFamily="34" charset="0"/>
                <a:cs typeface="Arial" pitchFamily="34" charset="0"/>
              </a:rPr>
              <a:t>Alternatif ölçme ve değerlendirmede öğrenciye bir bilgiyi sormaktan ziyade </a:t>
            </a:r>
            <a:r>
              <a:rPr lang="tr-TR" sz="2200" b="1" dirty="0" smtClean="0">
                <a:latin typeface="Arial" pitchFamily="34" charset="0"/>
                <a:cs typeface="Arial" pitchFamily="34" charset="0"/>
              </a:rPr>
              <a:t>öğrencinin o bilgiyi kullanmasına yönelik uygulama yapması </a:t>
            </a:r>
            <a:r>
              <a:rPr lang="tr-TR" sz="2200" dirty="0" smtClean="0">
                <a:latin typeface="Arial" pitchFamily="34" charset="0"/>
                <a:cs typeface="Arial" pitchFamily="34" charset="0"/>
              </a:rPr>
              <a:t>söz konusudur. </a:t>
            </a:r>
            <a:endParaRPr lang="tr-TR" sz="2200" dirty="0">
              <a:latin typeface="Arial" pitchFamily="34" charset="0"/>
              <a:cs typeface="Arial" pitchFamily="34" charset="0"/>
            </a:endParaRPr>
          </a:p>
        </p:txBody>
      </p:sp>
      <p:sp>
        <p:nvSpPr>
          <p:cNvPr id="3" name="Dikdörtgen 2"/>
          <p:cNvSpPr/>
          <p:nvPr/>
        </p:nvSpPr>
        <p:spPr>
          <a:xfrm>
            <a:off x="1403648" y="980728"/>
            <a:ext cx="6048672" cy="430887"/>
          </a:xfrm>
          <a:prstGeom prst="rect">
            <a:avLst/>
          </a:prstGeom>
        </p:spPr>
        <p:txBody>
          <a:bodyPr wrap="square">
            <a:spAutoFit/>
          </a:bodyPr>
          <a:lstStyle/>
          <a:p>
            <a:r>
              <a:rPr lang="tr-TR" sz="2200" b="1" dirty="0" smtClean="0">
                <a:solidFill>
                  <a:prstClr val="black"/>
                </a:solidFill>
                <a:latin typeface="Arial" pitchFamily="34" charset="0"/>
                <a:cs typeface="Arial" pitchFamily="34" charset="0"/>
              </a:rPr>
              <a:t>Alternatif Değerlendirme</a:t>
            </a:r>
            <a:endParaRPr lang="tr-TR" b="1" dirty="0"/>
          </a:p>
        </p:txBody>
      </p:sp>
    </p:spTree>
    <p:extLst>
      <p:ext uri="{BB962C8B-B14F-4D97-AF65-F5344CB8AC3E}">
        <p14:creationId xmlns:p14="http://schemas.microsoft.com/office/powerpoint/2010/main" val="42344554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755576" y="1484784"/>
            <a:ext cx="7560840" cy="4752524"/>
          </a:xfrm>
        </p:spPr>
        <p:txBody>
          <a:bodyPr>
            <a:noAutofit/>
          </a:bodyPr>
          <a:lstStyle/>
          <a:p>
            <a:r>
              <a:rPr lang="tr-TR" sz="2200" dirty="0" smtClean="0">
                <a:latin typeface="Arial" pitchFamily="34" charset="0"/>
                <a:cs typeface="Arial" pitchFamily="34" charset="0"/>
              </a:rPr>
              <a:t>Alternatif değerlendirme yaklaşım ve yöntemlerinin önemli olan üç </a:t>
            </a:r>
            <a:r>
              <a:rPr lang="tr-TR" sz="2200" b="1" dirty="0" smtClean="0">
                <a:latin typeface="Arial" pitchFamily="34" charset="0"/>
                <a:cs typeface="Arial" pitchFamily="34" charset="0"/>
              </a:rPr>
              <a:t>temel ilkesi </a:t>
            </a:r>
            <a:r>
              <a:rPr lang="tr-TR" sz="2200" dirty="0" smtClean="0">
                <a:latin typeface="Arial" pitchFamily="34" charset="0"/>
                <a:cs typeface="Arial" pitchFamily="34" charset="0"/>
              </a:rPr>
              <a:t>şu şekilde ifade edilebilir:</a:t>
            </a:r>
          </a:p>
          <a:p>
            <a:pPr marL="457200" indent="-457200">
              <a:buFont typeface="+mj-lt"/>
              <a:buAutoNum type="arabicPeriod"/>
            </a:pPr>
            <a:r>
              <a:rPr lang="tr-TR" sz="2200" dirty="0" smtClean="0">
                <a:latin typeface="Arial" pitchFamily="34" charset="0"/>
                <a:cs typeface="Arial" pitchFamily="34" charset="0"/>
              </a:rPr>
              <a:t>Alternatif değerlendirme yöntemlerinin hepsi cevabı seçme gerektiren </a:t>
            </a:r>
            <a:r>
              <a:rPr lang="tr-TR" sz="2200" b="1" dirty="0" smtClean="0">
                <a:latin typeface="Arial" pitchFamily="34" charset="0"/>
                <a:cs typeface="Arial" pitchFamily="34" charset="0"/>
              </a:rPr>
              <a:t>geleneksel başarı testlerine alternatif</a:t>
            </a:r>
            <a:r>
              <a:rPr lang="tr-TR" sz="2200" dirty="0" smtClean="0">
                <a:latin typeface="Arial" pitchFamily="34" charset="0"/>
                <a:cs typeface="Arial" pitchFamily="34" charset="0"/>
              </a:rPr>
              <a:t> olarak gösterilmektedir.</a:t>
            </a:r>
          </a:p>
          <a:p>
            <a:pPr marL="457200" indent="-457200">
              <a:buFont typeface="+mj-lt"/>
              <a:buAutoNum type="arabicPeriod"/>
            </a:pPr>
            <a:r>
              <a:rPr lang="tr-TR" sz="2200" dirty="0" smtClean="0">
                <a:latin typeface="Arial" pitchFamily="34" charset="0"/>
                <a:cs typeface="Arial" pitchFamily="34" charset="0"/>
              </a:rPr>
              <a:t>Alternatif değerlendirme yöntemlerinin hepsi </a:t>
            </a:r>
            <a:r>
              <a:rPr lang="tr-TR" sz="2200" b="1" dirty="0" smtClean="0">
                <a:latin typeface="Arial" pitchFamily="34" charset="0"/>
                <a:cs typeface="Arial" pitchFamily="34" charset="0"/>
              </a:rPr>
              <a:t>okul dışındaki yaşamla uygun olan </a:t>
            </a:r>
            <a:r>
              <a:rPr lang="tr-TR" sz="2200" dirty="0" smtClean="0">
                <a:latin typeface="Arial" pitchFamily="34" charset="0"/>
                <a:cs typeface="Arial" pitchFamily="34" charset="0"/>
              </a:rPr>
              <a:t>önemli işlerdeki öğrenci performansının direkt olarak sınanmasını ifade etmektedir. </a:t>
            </a:r>
          </a:p>
          <a:p>
            <a:pPr marL="457200" indent="-457200">
              <a:buFont typeface="+mj-lt"/>
              <a:buAutoNum type="arabicPeriod"/>
            </a:pPr>
            <a:r>
              <a:rPr lang="tr-TR" sz="2200" dirty="0" smtClean="0">
                <a:latin typeface="Arial" pitchFamily="34" charset="0"/>
                <a:cs typeface="Arial" pitchFamily="34" charset="0"/>
              </a:rPr>
              <a:t>Alternatif değerlendirme yöntemlerinin tümü </a:t>
            </a:r>
            <a:r>
              <a:rPr lang="tr-TR" sz="2200" b="1" dirty="0" smtClean="0">
                <a:latin typeface="Arial" pitchFamily="34" charset="0"/>
                <a:cs typeface="Arial" pitchFamily="34" charset="0"/>
              </a:rPr>
              <a:t>bilgiyi öğrenilen ve kullanılan içeriğin bir fonksiyonu varsayan </a:t>
            </a:r>
            <a:r>
              <a:rPr lang="tr-TR" sz="2200" dirty="0" smtClean="0">
                <a:latin typeface="Arial" pitchFamily="34" charset="0"/>
                <a:cs typeface="Arial" pitchFamily="34" charset="0"/>
              </a:rPr>
              <a:t>öğrenme ve yeterliklerin farklı görünümlerine dayanır.</a:t>
            </a:r>
            <a:endParaRPr lang="tr-TR" sz="2200" dirty="0">
              <a:latin typeface="Arial" pitchFamily="34" charset="0"/>
              <a:cs typeface="Arial" pitchFamily="34" charset="0"/>
            </a:endParaRPr>
          </a:p>
        </p:txBody>
      </p:sp>
      <p:sp>
        <p:nvSpPr>
          <p:cNvPr id="3" name="Dikdörtgen 2"/>
          <p:cNvSpPr/>
          <p:nvPr/>
        </p:nvSpPr>
        <p:spPr>
          <a:xfrm>
            <a:off x="1403648" y="980728"/>
            <a:ext cx="6048672" cy="430887"/>
          </a:xfrm>
          <a:prstGeom prst="rect">
            <a:avLst/>
          </a:prstGeom>
        </p:spPr>
        <p:txBody>
          <a:bodyPr wrap="square">
            <a:spAutoFit/>
          </a:bodyPr>
          <a:lstStyle/>
          <a:p>
            <a:r>
              <a:rPr lang="tr-TR" sz="2200" b="1" dirty="0" smtClean="0">
                <a:solidFill>
                  <a:prstClr val="black"/>
                </a:solidFill>
                <a:latin typeface="Arial" pitchFamily="34" charset="0"/>
                <a:cs typeface="Arial" pitchFamily="34" charset="0"/>
              </a:rPr>
              <a:t>Alternatif Değerlendirme</a:t>
            </a:r>
            <a:endParaRPr lang="tr-TR" b="1" dirty="0"/>
          </a:p>
        </p:txBody>
      </p:sp>
    </p:spTree>
    <p:extLst>
      <p:ext uri="{BB962C8B-B14F-4D97-AF65-F5344CB8AC3E}">
        <p14:creationId xmlns:p14="http://schemas.microsoft.com/office/powerpoint/2010/main" val="247000502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827584" y="1700808"/>
            <a:ext cx="7344816" cy="3518209"/>
          </a:xfrm>
        </p:spPr>
        <p:txBody>
          <a:bodyPr>
            <a:normAutofit/>
          </a:bodyPr>
          <a:lstStyle/>
          <a:p>
            <a:r>
              <a:rPr lang="tr-TR" sz="2200" dirty="0" smtClean="0">
                <a:latin typeface="Arial" pitchFamily="34" charset="0"/>
                <a:cs typeface="Arial" pitchFamily="34" charset="0"/>
              </a:rPr>
              <a:t>Bu tanımlamalardan da anlaşıldığı gibi, öğrenci performansının daha </a:t>
            </a:r>
            <a:r>
              <a:rPr lang="tr-TR" sz="2200" b="1" dirty="0" smtClean="0">
                <a:latin typeface="Arial" pitchFamily="34" charset="0"/>
                <a:cs typeface="Arial" pitchFamily="34" charset="0"/>
              </a:rPr>
              <a:t>somut</a:t>
            </a:r>
            <a:r>
              <a:rPr lang="tr-TR" sz="2200" dirty="0" smtClean="0">
                <a:latin typeface="Arial" pitchFamily="34" charset="0"/>
                <a:cs typeface="Arial" pitchFamily="34" charset="0"/>
              </a:rPr>
              <a:t> olarak ve daha fazla </a:t>
            </a:r>
            <a:r>
              <a:rPr lang="tr-TR" sz="2200" b="1" dirty="0" smtClean="0">
                <a:latin typeface="Arial" pitchFamily="34" charset="0"/>
                <a:cs typeface="Arial" pitchFamily="34" charset="0"/>
              </a:rPr>
              <a:t>gerçek hayattaki koşullara benzer</a:t>
            </a:r>
            <a:r>
              <a:rPr lang="tr-TR" sz="2200" dirty="0" smtClean="0">
                <a:latin typeface="Arial" pitchFamily="34" charset="0"/>
                <a:cs typeface="Arial" pitchFamily="34" charset="0"/>
              </a:rPr>
              <a:t> veya </a:t>
            </a:r>
            <a:r>
              <a:rPr lang="tr-TR" sz="2200" b="1" dirty="0" smtClean="0">
                <a:latin typeface="Arial" pitchFamily="34" charset="0"/>
                <a:cs typeface="Arial" pitchFamily="34" charset="0"/>
              </a:rPr>
              <a:t>tamamen gerçek hayat </a:t>
            </a:r>
            <a:r>
              <a:rPr lang="tr-TR" sz="2200" dirty="0" smtClean="0">
                <a:latin typeface="Arial" pitchFamily="34" charset="0"/>
                <a:cs typeface="Arial" pitchFamily="34" charset="0"/>
              </a:rPr>
              <a:t>koşullarında değerlendirilmesi önem kazanmaktadır. </a:t>
            </a:r>
          </a:p>
          <a:p>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Yani bilginin </a:t>
            </a:r>
            <a:r>
              <a:rPr lang="tr-TR" sz="2200" b="1" dirty="0" smtClean="0">
                <a:latin typeface="Arial" pitchFamily="34" charset="0"/>
                <a:cs typeface="Arial" pitchFamily="34" charset="0"/>
              </a:rPr>
              <a:t>gerçek hayat koşullarında kullanılmasını </a:t>
            </a:r>
            <a:r>
              <a:rPr lang="tr-TR" sz="2200" dirty="0" smtClean="0">
                <a:latin typeface="Arial" pitchFamily="34" charset="0"/>
                <a:cs typeface="Arial" pitchFamily="34" charset="0"/>
              </a:rPr>
              <a:t>veya </a:t>
            </a:r>
            <a:r>
              <a:rPr lang="tr-TR" sz="2200" b="1" dirty="0" smtClean="0">
                <a:latin typeface="Arial" pitchFamily="34" charset="0"/>
                <a:cs typeface="Arial" pitchFamily="34" charset="0"/>
              </a:rPr>
              <a:t>yorumlanmasını</a:t>
            </a:r>
            <a:r>
              <a:rPr lang="tr-TR" sz="2200" dirty="0" smtClean="0">
                <a:latin typeface="Arial" pitchFamily="34" charset="0"/>
                <a:cs typeface="Arial" pitchFamily="34" charset="0"/>
              </a:rPr>
              <a:t> içeren yöntemlere alternatif değerlendirme ağırlık vermektedir.</a:t>
            </a:r>
            <a:endParaRPr lang="tr-TR" sz="2200" dirty="0">
              <a:latin typeface="Arial" pitchFamily="34" charset="0"/>
              <a:cs typeface="Arial" pitchFamily="34" charset="0"/>
            </a:endParaRPr>
          </a:p>
        </p:txBody>
      </p:sp>
      <p:sp>
        <p:nvSpPr>
          <p:cNvPr id="3" name="Dikdörtgen 2"/>
          <p:cNvSpPr/>
          <p:nvPr/>
        </p:nvSpPr>
        <p:spPr>
          <a:xfrm>
            <a:off x="1403648" y="980728"/>
            <a:ext cx="6048672" cy="430887"/>
          </a:xfrm>
          <a:prstGeom prst="rect">
            <a:avLst/>
          </a:prstGeom>
        </p:spPr>
        <p:txBody>
          <a:bodyPr wrap="square">
            <a:spAutoFit/>
          </a:bodyPr>
          <a:lstStyle/>
          <a:p>
            <a:r>
              <a:rPr lang="tr-TR" sz="2200" b="1" dirty="0" smtClean="0">
                <a:solidFill>
                  <a:prstClr val="black"/>
                </a:solidFill>
                <a:latin typeface="Arial" pitchFamily="34" charset="0"/>
                <a:cs typeface="Arial" pitchFamily="34" charset="0"/>
              </a:rPr>
              <a:t>Alternatif Değerlendirme</a:t>
            </a:r>
            <a:endParaRPr lang="tr-TR" b="1" dirty="0"/>
          </a:p>
        </p:txBody>
      </p:sp>
    </p:spTree>
    <p:extLst>
      <p:ext uri="{BB962C8B-B14F-4D97-AF65-F5344CB8AC3E}">
        <p14:creationId xmlns:p14="http://schemas.microsoft.com/office/powerpoint/2010/main" val="99851386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80728"/>
            <a:ext cx="756084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943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979077854"/>
              </p:ext>
            </p:extLst>
          </p:nvPr>
        </p:nvGraphicFramePr>
        <p:xfrm>
          <a:off x="899592" y="692696"/>
          <a:ext cx="716067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7254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Portfolyo Değerlendirme</a:t>
            </a:r>
            <a:endParaRPr lang="tr-TR" dirty="0"/>
          </a:p>
        </p:txBody>
      </p:sp>
      <p:sp>
        <p:nvSpPr>
          <p:cNvPr id="3" name="İçerik Yer Tutucusu 2"/>
          <p:cNvSpPr>
            <a:spLocks noGrp="1"/>
          </p:cNvSpPr>
          <p:nvPr>
            <p:ph idx="1"/>
          </p:nvPr>
        </p:nvSpPr>
        <p:spPr/>
        <p:txBody>
          <a:bodyPr/>
          <a:lstStyle/>
          <a:p>
            <a:endParaRPr lang="tr-T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1916832"/>
            <a:ext cx="685104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1332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53373" y="692696"/>
            <a:ext cx="6965245" cy="739206"/>
          </a:xfrm>
        </p:spPr>
        <p:txBody>
          <a:bodyPr>
            <a:normAutofit/>
          </a:bodyPr>
          <a:lstStyle/>
          <a:p>
            <a:r>
              <a:rPr lang="tr-TR" sz="3600" dirty="0" smtClean="0">
                <a:latin typeface="Arial" panose="020B0604020202020204" pitchFamily="34" charset="0"/>
                <a:cs typeface="Arial" panose="020B0604020202020204" pitchFamily="34" charset="0"/>
              </a:rPr>
              <a:t>Portfolyo Değerlendirme Nedir?</a:t>
            </a:r>
            <a:endParaRPr lang="tr-TR" sz="3600"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99592" y="1431902"/>
            <a:ext cx="7272808" cy="4805410"/>
          </a:xfrm>
        </p:spPr>
        <p:txBody>
          <a:bodyPr>
            <a:normAutofit fontScale="85000" lnSpcReduction="10000"/>
          </a:bodyPr>
          <a:lstStyle/>
          <a:p>
            <a:pPr marL="0" indent="0">
              <a:lnSpc>
                <a:spcPct val="120000"/>
              </a:lnSpc>
              <a:spcAft>
                <a:spcPts val="600"/>
              </a:spcAft>
              <a:buNone/>
            </a:pPr>
            <a:r>
              <a:rPr lang="tr-TR" dirty="0">
                <a:latin typeface="Arial" pitchFamily="34" charset="0"/>
                <a:cs typeface="Arial" pitchFamily="34" charset="0"/>
              </a:rPr>
              <a:t>Portfolyo değerlendirme, öğrencinin öğrenme süreci içerisindeki performansının ve başarısının kaydedilmesidir. </a:t>
            </a:r>
            <a:endParaRPr lang="tr-TR" dirty="0" smtClean="0">
              <a:latin typeface="Arial" pitchFamily="34" charset="0"/>
              <a:cs typeface="Arial" pitchFamily="34" charset="0"/>
            </a:endParaRPr>
          </a:p>
          <a:p>
            <a:pPr marL="0" indent="0">
              <a:lnSpc>
                <a:spcPct val="120000"/>
              </a:lnSpc>
              <a:spcAft>
                <a:spcPts val="600"/>
              </a:spcAft>
              <a:buNone/>
            </a:pPr>
            <a:r>
              <a:rPr lang="tr-TR" dirty="0" smtClean="0">
                <a:latin typeface="Arial" pitchFamily="34" charset="0"/>
                <a:cs typeface="Arial" pitchFamily="34" charset="0"/>
              </a:rPr>
              <a:t>Portfolyo, öğrencinin </a:t>
            </a:r>
            <a:r>
              <a:rPr lang="tr-TR" dirty="0">
                <a:latin typeface="Arial" pitchFamily="34" charset="0"/>
                <a:cs typeface="Arial" pitchFamily="34" charset="0"/>
              </a:rPr>
              <a:t>eğitim sürecince geçtiği aşamaların birleşimi, sergilediği çalışmaların toplandığı dosyanın adıdır. </a:t>
            </a:r>
            <a:endParaRPr lang="tr-TR" dirty="0" smtClean="0">
              <a:latin typeface="Arial" pitchFamily="34" charset="0"/>
              <a:cs typeface="Arial" pitchFamily="34" charset="0"/>
            </a:endParaRPr>
          </a:p>
          <a:p>
            <a:pPr marL="0" indent="0">
              <a:lnSpc>
                <a:spcPct val="120000"/>
              </a:lnSpc>
              <a:spcAft>
                <a:spcPts val="600"/>
              </a:spcAft>
              <a:buNone/>
            </a:pPr>
            <a:r>
              <a:rPr lang="tr-TR" b="1" dirty="0" smtClean="0">
                <a:latin typeface="Arial" pitchFamily="34" charset="0"/>
                <a:cs typeface="Arial" pitchFamily="34" charset="0"/>
              </a:rPr>
              <a:t>Portfolya dosyasının incelemesinde şu sorular sorulabilir:</a:t>
            </a:r>
          </a:p>
          <a:p>
            <a:r>
              <a:rPr lang="tr-TR" dirty="0" smtClean="0">
                <a:latin typeface="Arial" pitchFamily="34" charset="0"/>
                <a:cs typeface="Arial" pitchFamily="34" charset="0"/>
              </a:rPr>
              <a:t>Ne öğrendi? </a:t>
            </a:r>
          </a:p>
          <a:p>
            <a:r>
              <a:rPr lang="tr-TR" dirty="0" smtClean="0">
                <a:latin typeface="Arial" pitchFamily="34" charset="0"/>
                <a:cs typeface="Arial" pitchFamily="34" charset="0"/>
              </a:rPr>
              <a:t>Öğrenirken nasıl </a:t>
            </a:r>
            <a:r>
              <a:rPr lang="tr-TR" dirty="0">
                <a:latin typeface="Arial" pitchFamily="34" charset="0"/>
                <a:cs typeface="Arial" pitchFamily="34" charset="0"/>
              </a:rPr>
              <a:t>bir yol </a:t>
            </a:r>
            <a:r>
              <a:rPr lang="tr-TR" dirty="0" smtClean="0">
                <a:latin typeface="Arial" pitchFamily="34" charset="0"/>
                <a:cs typeface="Arial" pitchFamily="34" charset="0"/>
              </a:rPr>
              <a:t>izledi? </a:t>
            </a:r>
          </a:p>
          <a:p>
            <a:r>
              <a:rPr lang="tr-TR" dirty="0" smtClean="0">
                <a:latin typeface="Arial" pitchFamily="34" charset="0"/>
                <a:cs typeface="Arial" pitchFamily="34" charset="0"/>
              </a:rPr>
              <a:t>Nasıl düşündü? </a:t>
            </a:r>
          </a:p>
          <a:p>
            <a:r>
              <a:rPr lang="tr-TR" dirty="0" smtClean="0">
                <a:latin typeface="Arial" pitchFamily="34" charset="0"/>
                <a:cs typeface="Arial" pitchFamily="34" charset="0"/>
              </a:rPr>
              <a:t>Nasıl </a:t>
            </a:r>
            <a:r>
              <a:rPr lang="tr-TR" dirty="0">
                <a:latin typeface="Arial" pitchFamily="34" charset="0"/>
                <a:cs typeface="Arial" pitchFamily="34" charset="0"/>
              </a:rPr>
              <a:t>soru </a:t>
            </a:r>
            <a:r>
              <a:rPr lang="tr-TR" dirty="0" smtClean="0">
                <a:latin typeface="Arial" pitchFamily="34" charset="0"/>
                <a:cs typeface="Arial" pitchFamily="34" charset="0"/>
              </a:rPr>
              <a:t>sordu? </a:t>
            </a:r>
          </a:p>
          <a:p>
            <a:r>
              <a:rPr lang="tr-TR" dirty="0" smtClean="0">
                <a:latin typeface="Arial" pitchFamily="34" charset="0"/>
                <a:cs typeface="Arial" pitchFamily="34" charset="0"/>
              </a:rPr>
              <a:t>Nasıl </a:t>
            </a:r>
            <a:r>
              <a:rPr lang="tr-TR" dirty="0">
                <a:latin typeface="Arial" pitchFamily="34" charset="0"/>
                <a:cs typeface="Arial" pitchFamily="34" charset="0"/>
              </a:rPr>
              <a:t>analiz </a:t>
            </a:r>
            <a:r>
              <a:rPr lang="tr-TR" dirty="0" smtClean="0">
                <a:latin typeface="Arial" pitchFamily="34" charset="0"/>
                <a:cs typeface="Arial" pitchFamily="34" charset="0"/>
              </a:rPr>
              <a:t>etti? </a:t>
            </a:r>
          </a:p>
          <a:p>
            <a:r>
              <a:rPr lang="tr-TR" dirty="0" smtClean="0">
                <a:latin typeface="Arial" pitchFamily="34" charset="0"/>
                <a:cs typeface="Arial" pitchFamily="34" charset="0"/>
              </a:rPr>
              <a:t>Bilgiyi </a:t>
            </a:r>
            <a:r>
              <a:rPr lang="tr-TR" dirty="0">
                <a:latin typeface="Arial" pitchFamily="34" charset="0"/>
                <a:cs typeface="Arial" pitchFamily="34" charset="0"/>
              </a:rPr>
              <a:t>nasıl yapılandırdı ? </a:t>
            </a:r>
            <a:endParaRPr lang="tr-TR" dirty="0" smtClean="0">
              <a:latin typeface="Arial" pitchFamily="34" charset="0"/>
              <a:cs typeface="Arial" pitchFamily="34" charset="0"/>
            </a:endParaRPr>
          </a:p>
          <a:p>
            <a:r>
              <a:rPr lang="tr-TR" dirty="0" smtClean="0">
                <a:latin typeface="Arial" pitchFamily="34" charset="0"/>
                <a:cs typeface="Arial" pitchFamily="34" charset="0"/>
              </a:rPr>
              <a:t>Diğer </a:t>
            </a:r>
            <a:r>
              <a:rPr lang="tr-TR" dirty="0">
                <a:latin typeface="Arial" pitchFamily="34" charset="0"/>
                <a:cs typeface="Arial" pitchFamily="34" charset="0"/>
              </a:rPr>
              <a:t>insanlarla nasıl iletişim </a:t>
            </a:r>
            <a:r>
              <a:rPr lang="tr-TR" dirty="0" smtClean="0">
                <a:latin typeface="Arial" pitchFamily="34" charset="0"/>
                <a:cs typeface="Arial" pitchFamily="34" charset="0"/>
              </a:rPr>
              <a:t>kurdu?</a:t>
            </a:r>
            <a:endParaRPr lang="tr-TR" dirty="0">
              <a:latin typeface="Arial" pitchFamily="34" charset="0"/>
              <a:cs typeface="Arial" pitchFamily="34" charset="0"/>
            </a:endParaRPr>
          </a:p>
        </p:txBody>
      </p:sp>
    </p:spTree>
    <p:extLst>
      <p:ext uri="{BB962C8B-B14F-4D97-AF65-F5344CB8AC3E}">
        <p14:creationId xmlns:p14="http://schemas.microsoft.com/office/powerpoint/2010/main" val="1326570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187624" y="1556792"/>
            <a:ext cx="6912768" cy="4166281"/>
          </a:xfrm>
        </p:spPr>
        <p:txBody>
          <a:bodyPr>
            <a:normAutofit/>
          </a:bodyPr>
          <a:lstStyle/>
          <a:p>
            <a:r>
              <a:rPr lang="tr-TR" dirty="0" smtClean="0">
                <a:latin typeface="Arial" pitchFamily="34" charset="0"/>
                <a:cs typeface="Arial" pitchFamily="34" charset="0"/>
              </a:rPr>
              <a:t>Öğrenci gelişim dosyası (</a:t>
            </a:r>
            <a:r>
              <a:rPr lang="tr-TR" dirty="0" err="1" smtClean="0">
                <a:latin typeface="Arial" pitchFamily="34" charset="0"/>
                <a:cs typeface="Arial" pitchFamily="34" charset="0"/>
              </a:rPr>
              <a:t>portfolyo</a:t>
            </a:r>
            <a:r>
              <a:rPr lang="tr-TR" dirty="0" smtClean="0">
                <a:latin typeface="Arial" pitchFamily="34" charset="0"/>
                <a:cs typeface="Arial" pitchFamily="34" charset="0"/>
              </a:rPr>
              <a:t>-ürün dosyası) öğrenci çalışmalarını ve öğrenci gelişimine yönelik olarak düzenlenen, öğrencilerin çalışmalarından elde edilen ürünler ve ödevleri içerir. </a:t>
            </a:r>
            <a:endParaRPr lang="tr-TR" dirty="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3" y="3645024"/>
            <a:ext cx="597666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1835695" y="836712"/>
            <a:ext cx="5760641" cy="461665"/>
          </a:xfrm>
          <a:prstGeom prst="rect">
            <a:avLst/>
          </a:prstGeom>
        </p:spPr>
        <p:txBody>
          <a:bodyPr wrap="square">
            <a:spAutoFit/>
          </a:bodyPr>
          <a:lstStyle/>
          <a:p>
            <a:r>
              <a:rPr lang="tr-TR" sz="2400" b="1" dirty="0" smtClean="0">
                <a:solidFill>
                  <a:prstClr val="black"/>
                </a:solidFill>
                <a:latin typeface="Arial" pitchFamily="34" charset="0"/>
                <a:cs typeface="Arial" pitchFamily="34" charset="0"/>
              </a:rPr>
              <a:t>Portfolyo - Öğrenci Ürün Dosyası</a:t>
            </a:r>
            <a:endParaRPr lang="tr-TR" b="1" dirty="0">
              <a:latin typeface="Arial" pitchFamily="34" charset="0"/>
              <a:cs typeface="Arial" pitchFamily="34" charset="0"/>
            </a:endParaRPr>
          </a:p>
        </p:txBody>
      </p:sp>
    </p:spTree>
    <p:extLst>
      <p:ext uri="{BB962C8B-B14F-4D97-AF65-F5344CB8AC3E}">
        <p14:creationId xmlns:p14="http://schemas.microsoft.com/office/powerpoint/2010/main" val="367652615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05648" y="568816"/>
            <a:ext cx="6965245" cy="1202485"/>
          </a:xfrm>
        </p:spPr>
        <p:txBody>
          <a:bodyPr>
            <a:normAutofit/>
          </a:bodyPr>
          <a:lstStyle/>
          <a:p>
            <a:r>
              <a:rPr lang="tr-TR" sz="2800" dirty="0" smtClean="0">
                <a:latin typeface="Arial" pitchFamily="34" charset="0"/>
                <a:cs typeface="Arial" pitchFamily="34" charset="0"/>
              </a:rPr>
              <a:t>PORTFOLYO - ÜRÜN DOSYALARI</a:t>
            </a:r>
            <a:endParaRPr lang="tr-TR" sz="2800" dirty="0">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48" y="1825511"/>
            <a:ext cx="7249164" cy="336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Yuvarlatılmış Dikdörtgen 4"/>
          <p:cNvSpPr/>
          <p:nvPr/>
        </p:nvSpPr>
        <p:spPr>
          <a:xfrm>
            <a:off x="2267744" y="1988840"/>
            <a:ext cx="151216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56445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05860" y="1700808"/>
            <a:ext cx="5328592" cy="4824535"/>
          </a:xfrm>
        </p:spPr>
        <p:txBody>
          <a:bodyPr>
            <a:noAutofit/>
          </a:bodyPr>
          <a:lstStyle/>
          <a:p>
            <a:r>
              <a:rPr lang="tr-TR" sz="2200" dirty="0">
                <a:latin typeface="Arial" panose="020B0604020202020204" pitchFamily="34" charset="0"/>
                <a:cs typeface="Arial" panose="020B0604020202020204" pitchFamily="34" charset="0"/>
              </a:rPr>
              <a:t>E-</a:t>
            </a:r>
            <a:r>
              <a:rPr lang="tr-TR" sz="2200" dirty="0" err="1">
                <a:latin typeface="Arial" panose="020B0604020202020204" pitchFamily="34" charset="0"/>
                <a:cs typeface="Arial" panose="020B0604020202020204" pitchFamily="34" charset="0"/>
              </a:rPr>
              <a:t>portfolyo</a:t>
            </a:r>
            <a:r>
              <a:rPr lang="tr-TR" sz="2200" dirty="0">
                <a:latin typeface="Arial" panose="020B0604020202020204" pitchFamily="34" charset="0"/>
                <a:cs typeface="Arial" panose="020B0604020202020204" pitchFamily="34" charset="0"/>
              </a:rPr>
              <a:t>, öğrencinin tüm okul yaşamında aldığı sonuçlar, elde ettiği başarılar, akademik, sosyal, sportif ve kültürel alanlarda katkılarından oluşan ürün dosyasıdır. </a:t>
            </a:r>
          </a:p>
          <a:p>
            <a:r>
              <a:rPr lang="tr-TR" sz="2200" dirty="0">
                <a:latin typeface="Arial" panose="020B0604020202020204" pitchFamily="34" charset="0"/>
                <a:cs typeface="Arial" panose="020B0604020202020204" pitchFamily="34" charset="0"/>
              </a:rPr>
              <a:t>Öğrencinin yıllar içerisinde nasıl bir hikâyesi olduğu konusunda değerlendirme imkânı sunar. </a:t>
            </a:r>
          </a:p>
          <a:p>
            <a:r>
              <a:rPr lang="tr-TR" sz="2200" dirty="0">
                <a:latin typeface="Arial" panose="020B0604020202020204" pitchFamily="34" charset="0"/>
                <a:cs typeface="Arial" panose="020B0604020202020204" pitchFamily="34" charset="0"/>
              </a:rPr>
              <a:t>Öğrencinin izlenmesi, değerlendirilmesi, geliştirilmesi ve yönlendirilmesi amacıyla her öğrenci için MEB bir e-</a:t>
            </a:r>
            <a:r>
              <a:rPr lang="tr-TR" sz="2200" dirty="0" err="1">
                <a:latin typeface="Arial" panose="020B0604020202020204" pitchFamily="34" charset="0"/>
                <a:cs typeface="Arial" panose="020B0604020202020204" pitchFamily="34" charset="0"/>
              </a:rPr>
              <a:t>portfolyo</a:t>
            </a:r>
            <a:r>
              <a:rPr lang="tr-TR" sz="2200" dirty="0">
                <a:latin typeface="Arial" panose="020B0604020202020204" pitchFamily="34" charset="0"/>
                <a:cs typeface="Arial" panose="020B0604020202020204" pitchFamily="34" charset="0"/>
              </a:rPr>
              <a:t> oluşturmuştur. </a:t>
            </a:r>
          </a:p>
        </p:txBody>
      </p:sp>
      <p:sp>
        <p:nvSpPr>
          <p:cNvPr id="4" name="Unvan 3"/>
          <p:cNvSpPr>
            <a:spLocks noGrp="1"/>
          </p:cNvSpPr>
          <p:nvPr>
            <p:ph type="title"/>
          </p:nvPr>
        </p:nvSpPr>
        <p:spPr>
          <a:xfrm>
            <a:off x="1099673" y="1052736"/>
            <a:ext cx="6944654" cy="461665"/>
          </a:xfrm>
          <a:prstGeom prst="rect">
            <a:avLst/>
          </a:prstGeom>
        </p:spPr>
        <p:txBody>
          <a:bodyPr wrap="square">
            <a:spAutoFit/>
          </a:bodyPr>
          <a:lstStyle/>
          <a:p>
            <a:r>
              <a:rPr lang="it-IT" sz="2400" b="1" dirty="0"/>
              <a:t>MEB, "e-portfolyo" sistemini hayata geçirdi.</a:t>
            </a:r>
          </a:p>
        </p:txBody>
      </p:sp>
      <p:pic>
        <p:nvPicPr>
          <p:cNvPr id="5" name="Resim 4"/>
          <p:cNvPicPr>
            <a:picLocks noChangeAspect="1"/>
          </p:cNvPicPr>
          <p:nvPr/>
        </p:nvPicPr>
        <p:blipFill>
          <a:blip r:embed="rId2"/>
          <a:stretch>
            <a:fillRect/>
          </a:stretch>
        </p:blipFill>
        <p:spPr>
          <a:xfrm>
            <a:off x="6156176" y="1844824"/>
            <a:ext cx="2859272" cy="4248472"/>
          </a:xfrm>
          <a:prstGeom prst="rect">
            <a:avLst/>
          </a:prstGeom>
        </p:spPr>
      </p:pic>
    </p:spTree>
    <p:extLst>
      <p:ext uri="{BB962C8B-B14F-4D97-AF65-F5344CB8AC3E}">
        <p14:creationId xmlns:p14="http://schemas.microsoft.com/office/powerpoint/2010/main" val="3008970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1556792"/>
            <a:ext cx="7632848" cy="5010942"/>
          </a:xfrm>
        </p:spPr>
        <p:txBody>
          <a:bodyPr>
            <a:noAutofit/>
          </a:bodyPr>
          <a:lstStyle/>
          <a:p>
            <a:r>
              <a:rPr lang="tr-TR" sz="2200" dirty="0" smtClean="0">
                <a:latin typeface="Arial" panose="020B0604020202020204" pitchFamily="34" charset="0"/>
                <a:cs typeface="Arial" panose="020B0604020202020204" pitchFamily="34" charset="0"/>
              </a:rPr>
              <a:t>Bu </a:t>
            </a:r>
            <a:r>
              <a:rPr lang="tr-TR" sz="2200" dirty="0">
                <a:latin typeface="Arial" panose="020B0604020202020204" pitchFamily="34" charset="0"/>
                <a:cs typeface="Arial" panose="020B0604020202020204" pitchFamily="34" charset="0"/>
              </a:rPr>
              <a:t>hizmet öğrencilerin eğitim yaşamları boyunca farklı alanlarda yapmış olduğu çalışmalara ulaşmaya ve çalışmaları değerlendirmeye süreklilik sağlayan bir imkân tanımaktadır.</a:t>
            </a:r>
          </a:p>
          <a:p>
            <a:r>
              <a:rPr lang="tr-TR" sz="2200" dirty="0">
                <a:latin typeface="Arial" panose="020B0604020202020204" pitchFamily="34" charset="0"/>
                <a:cs typeface="Arial" panose="020B0604020202020204" pitchFamily="34" charset="0"/>
              </a:rPr>
              <a:t>E-</a:t>
            </a:r>
            <a:r>
              <a:rPr lang="tr-TR" sz="2200" dirty="0" err="1">
                <a:latin typeface="Arial" panose="020B0604020202020204" pitchFamily="34" charset="0"/>
                <a:cs typeface="Arial" panose="020B0604020202020204" pitchFamily="34" charset="0"/>
              </a:rPr>
              <a:t>Portfolyo</a:t>
            </a:r>
            <a:r>
              <a:rPr lang="tr-TR" sz="2200" dirty="0">
                <a:latin typeface="Arial" panose="020B0604020202020204" pitchFamily="34" charset="0"/>
                <a:cs typeface="Arial" panose="020B0604020202020204" pitchFamily="34" charset="0"/>
              </a:rPr>
              <a:t>, tüm öğretim kademeleri düzeyinde öğrencilerin kendini tanıyarak kariyer profili oluşturmasına ve mesleki rehberlik yapılmasına yardımcı olacaktır. </a:t>
            </a:r>
          </a:p>
          <a:p>
            <a:r>
              <a:rPr lang="tr-TR" sz="2200" dirty="0">
                <a:latin typeface="Arial" panose="020B0604020202020204" pitchFamily="34" charset="0"/>
                <a:cs typeface="Arial" panose="020B0604020202020204" pitchFamily="34" charset="0"/>
              </a:rPr>
              <a:t>Bu çalışmayla öğrencilerin izleme ve değerlendirilmesinde </a:t>
            </a:r>
            <a:r>
              <a:rPr lang="tr-TR" sz="2200" dirty="0" err="1">
                <a:latin typeface="Arial" panose="020B0604020202020204" pitchFamily="34" charset="0"/>
                <a:cs typeface="Arial" panose="020B0604020202020204" pitchFamily="34" charset="0"/>
              </a:rPr>
              <a:t>portfolyo</a:t>
            </a:r>
            <a:r>
              <a:rPr lang="tr-TR" sz="2200" dirty="0">
                <a:latin typeface="Arial" panose="020B0604020202020204" pitchFamily="34" charset="0"/>
                <a:cs typeface="Arial" panose="020B0604020202020204" pitchFamily="34" charset="0"/>
              </a:rPr>
              <a:t> temelli bir gelişimsel izleme imkânı olacaktır. Veliler içinse e-</a:t>
            </a:r>
            <a:r>
              <a:rPr lang="tr-TR" sz="2200" dirty="0" err="1">
                <a:latin typeface="Arial" panose="020B0604020202020204" pitchFamily="34" charset="0"/>
                <a:cs typeface="Arial" panose="020B0604020202020204" pitchFamily="34" charset="0"/>
              </a:rPr>
              <a:t>portfolyo</a:t>
            </a:r>
            <a:r>
              <a:rPr lang="tr-TR" sz="2200" dirty="0">
                <a:latin typeface="Arial" panose="020B0604020202020204" pitchFamily="34" charset="0"/>
                <a:cs typeface="Arial" panose="020B0604020202020204" pitchFamily="34" charset="0"/>
              </a:rPr>
              <a:t> öğrencilerin gelişimini bütünsel olarak görme fırsatı sağlayacaktır</a:t>
            </a:r>
            <a:r>
              <a:rPr lang="tr-TR" sz="2200" dirty="0" smtClean="0">
                <a:latin typeface="Arial" panose="020B0604020202020204" pitchFamily="34" charset="0"/>
                <a:cs typeface="Arial" panose="020B0604020202020204" pitchFamily="34" charset="0"/>
              </a:rPr>
              <a:t>.</a:t>
            </a:r>
            <a:endParaRPr lang="tr-TR" sz="2200" dirty="0">
              <a:latin typeface="Arial" panose="020B0604020202020204" pitchFamily="34" charset="0"/>
              <a:cs typeface="Arial" panose="020B0604020202020204" pitchFamily="34" charset="0"/>
            </a:endParaRPr>
          </a:p>
        </p:txBody>
      </p:sp>
      <p:sp>
        <p:nvSpPr>
          <p:cNvPr id="4" name="Unvan 3"/>
          <p:cNvSpPr>
            <a:spLocks noGrp="1"/>
          </p:cNvSpPr>
          <p:nvPr>
            <p:ph type="title"/>
          </p:nvPr>
        </p:nvSpPr>
        <p:spPr>
          <a:xfrm>
            <a:off x="1099673" y="692696"/>
            <a:ext cx="6944654" cy="461665"/>
          </a:xfrm>
          <a:prstGeom prst="rect">
            <a:avLst/>
          </a:prstGeom>
        </p:spPr>
        <p:txBody>
          <a:bodyPr wrap="square">
            <a:spAutoFit/>
          </a:bodyPr>
          <a:lstStyle/>
          <a:p>
            <a:r>
              <a:rPr lang="it-IT" sz="2400" b="1" dirty="0"/>
              <a:t>MEB, "e-portfolyo" sistemini hayata geçirdi.</a:t>
            </a:r>
          </a:p>
        </p:txBody>
      </p:sp>
    </p:spTree>
    <p:extLst>
      <p:ext uri="{BB962C8B-B14F-4D97-AF65-F5344CB8AC3E}">
        <p14:creationId xmlns:p14="http://schemas.microsoft.com/office/powerpoint/2010/main" val="3484335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8EB891-33A4-4845-9985-354FD3A63C97}"/>
              </a:ext>
            </a:extLst>
          </p:cNvPr>
          <p:cNvSpPr>
            <a:spLocks noGrp="1"/>
          </p:cNvSpPr>
          <p:nvPr>
            <p:ph type="ctrTitle"/>
          </p:nvPr>
        </p:nvSpPr>
        <p:spPr>
          <a:xfrm>
            <a:off x="1403648" y="1124744"/>
            <a:ext cx="6434955" cy="1296144"/>
          </a:xfrm>
        </p:spPr>
        <p:txBody>
          <a:bodyPr>
            <a:normAutofit/>
          </a:bodyPr>
          <a:lstStyle/>
          <a:p>
            <a:r>
              <a:rPr lang="tr-TR" altLang="tr-TR" sz="3200" dirty="0" smtClean="0">
                <a:latin typeface="Arial" pitchFamily="34" charset="0"/>
                <a:cs typeface="Arial" pitchFamily="34" charset="0"/>
              </a:rPr>
              <a:t>Portfolyo - Ürün Dosyası (Öğrenci </a:t>
            </a:r>
            <a:r>
              <a:rPr lang="tr-TR" altLang="tr-TR" sz="3200" dirty="0">
                <a:latin typeface="Arial" pitchFamily="34" charset="0"/>
                <a:cs typeface="Arial" pitchFamily="34" charset="0"/>
              </a:rPr>
              <a:t>Gelişim Dosyası) Değerlendirmesi</a:t>
            </a:r>
            <a:endParaRPr lang="tr-TR" sz="3200" dirty="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36912"/>
            <a:ext cx="66967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sim 2"/>
          <p:cNvPicPr>
            <a:picLocks noChangeAspect="1"/>
          </p:cNvPicPr>
          <p:nvPr/>
        </p:nvPicPr>
        <p:blipFill>
          <a:blip r:embed="rId3"/>
          <a:stretch>
            <a:fillRect/>
          </a:stretch>
        </p:blipFill>
        <p:spPr>
          <a:xfrm>
            <a:off x="1403648" y="4218781"/>
            <a:ext cx="3028950" cy="1514475"/>
          </a:xfrm>
          <a:prstGeom prst="rect">
            <a:avLst/>
          </a:prstGeom>
        </p:spPr>
      </p:pic>
      <p:pic>
        <p:nvPicPr>
          <p:cNvPr id="4" name="Resim 3"/>
          <p:cNvPicPr>
            <a:picLocks noChangeAspect="1"/>
          </p:cNvPicPr>
          <p:nvPr/>
        </p:nvPicPr>
        <p:blipFill>
          <a:blip r:embed="rId4"/>
          <a:stretch>
            <a:fillRect/>
          </a:stretch>
        </p:blipFill>
        <p:spPr>
          <a:xfrm>
            <a:off x="106410" y="2420888"/>
            <a:ext cx="2594476" cy="3459301"/>
          </a:xfrm>
          <a:prstGeom prst="rect">
            <a:avLst/>
          </a:prstGeom>
        </p:spPr>
      </p:pic>
    </p:spTree>
    <p:extLst>
      <p:ext uri="{BB962C8B-B14F-4D97-AF65-F5344CB8AC3E}">
        <p14:creationId xmlns:p14="http://schemas.microsoft.com/office/powerpoint/2010/main" val="15270823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CE7D1D-110D-497B-A705-5C0318CF3F7D}"/>
              </a:ext>
            </a:extLst>
          </p:cNvPr>
          <p:cNvSpPr>
            <a:spLocks noGrp="1"/>
          </p:cNvSpPr>
          <p:nvPr>
            <p:ph type="title"/>
          </p:nvPr>
        </p:nvSpPr>
        <p:spPr/>
        <p:txBody>
          <a:bodyPr>
            <a:normAutofit/>
          </a:bodyPr>
          <a:lstStyle/>
          <a:p>
            <a:r>
              <a:rPr lang="tr-TR" altLang="tr-TR" sz="3200" dirty="0" smtClean="0">
                <a:solidFill>
                  <a:prstClr val="black"/>
                </a:solidFill>
                <a:latin typeface="Arial" pitchFamily="34" charset="0"/>
                <a:cs typeface="Arial" pitchFamily="34" charset="0"/>
              </a:rPr>
              <a:t>Portfolyo-Ürün Dosyası (Öğrenci </a:t>
            </a:r>
            <a:r>
              <a:rPr lang="tr-TR" altLang="tr-TR" sz="3200" dirty="0">
                <a:solidFill>
                  <a:prstClr val="black"/>
                </a:solidFill>
                <a:latin typeface="Arial" pitchFamily="34" charset="0"/>
                <a:cs typeface="Arial" pitchFamily="34" charset="0"/>
              </a:rPr>
              <a:t>Gelişim Dosyası) Değerlendirmesi</a:t>
            </a:r>
            <a:endParaRPr lang="tr-TR" sz="3200" dirty="0">
              <a:latin typeface="Arial" pitchFamily="34" charset="0"/>
              <a:cs typeface="Arial" pitchFamily="34" charset="0"/>
            </a:endParaRPr>
          </a:p>
        </p:txBody>
      </p:sp>
      <p:sp>
        <p:nvSpPr>
          <p:cNvPr id="3" name="İçerik Yer Tutucusu 2">
            <a:extLst>
              <a:ext uri="{FF2B5EF4-FFF2-40B4-BE49-F238E27FC236}">
                <a16:creationId xmlns:a16="http://schemas.microsoft.com/office/drawing/2014/main" id="{7057AD75-AAE7-4722-B506-6BB9CC1D8EFF}"/>
              </a:ext>
            </a:extLst>
          </p:cNvPr>
          <p:cNvSpPr>
            <a:spLocks noGrp="1"/>
          </p:cNvSpPr>
          <p:nvPr>
            <p:ph idx="1"/>
          </p:nvPr>
        </p:nvSpPr>
        <p:spPr>
          <a:xfrm>
            <a:off x="899592" y="2420888"/>
            <a:ext cx="7200800" cy="3603812"/>
          </a:xfrm>
        </p:spPr>
        <p:txBody>
          <a:bodyPr>
            <a:normAutofit/>
          </a:bodyPr>
          <a:lstStyle/>
          <a:p>
            <a:pPr>
              <a:spcBef>
                <a:spcPts val="1200"/>
              </a:spcBef>
            </a:pPr>
            <a:r>
              <a:rPr lang="tr-TR" sz="2200" dirty="0">
                <a:latin typeface="Arial" pitchFamily="34" charset="0"/>
                <a:cs typeface="Arial" pitchFamily="34" charset="0"/>
              </a:rPr>
              <a:t>Öğrenci gelişim dosyası, öğrenci çalışmalarından bir örneklemi içeren </a:t>
            </a:r>
            <a:r>
              <a:rPr lang="tr-TR" sz="2200" b="1" dirty="0">
                <a:latin typeface="Arial" pitchFamily="34" charset="0"/>
                <a:cs typeface="Arial" pitchFamily="34" charset="0"/>
              </a:rPr>
              <a:t>dosyaların oluşturulmasıdır</a:t>
            </a:r>
            <a:r>
              <a:rPr lang="tr-TR" sz="2200" dirty="0">
                <a:latin typeface="Arial" pitchFamily="34" charset="0"/>
                <a:cs typeface="Arial" pitchFamily="34" charset="0"/>
              </a:rPr>
              <a:t>.</a:t>
            </a:r>
          </a:p>
          <a:p>
            <a:pPr>
              <a:spcBef>
                <a:spcPts val="1200"/>
              </a:spcBef>
            </a:pPr>
            <a:r>
              <a:rPr lang="tr-TR" altLang="tr-TR" sz="2200" dirty="0">
                <a:latin typeface="Arial" pitchFamily="34" charset="0"/>
                <a:cs typeface="Arial" pitchFamily="34" charset="0"/>
              </a:rPr>
              <a:t>Öğrencilerin dönem veya yıl boyunca yaptıkları çalışmaların belli standartlara  göre </a:t>
            </a:r>
            <a:r>
              <a:rPr lang="tr-TR" altLang="tr-TR" sz="2200" dirty="0" smtClean="0">
                <a:latin typeface="Arial" pitchFamily="34" charset="0"/>
                <a:cs typeface="Arial" pitchFamily="34" charset="0"/>
              </a:rPr>
              <a:t>düzenlemiş </a:t>
            </a:r>
            <a:r>
              <a:rPr lang="tr-TR" altLang="tr-TR" sz="2200" b="1" dirty="0" smtClean="0">
                <a:latin typeface="Arial" pitchFamily="34" charset="0"/>
                <a:cs typeface="Arial" pitchFamily="34" charset="0"/>
              </a:rPr>
              <a:t>sistemli</a:t>
            </a:r>
            <a:r>
              <a:rPr lang="tr-TR" altLang="tr-TR" sz="2200" dirty="0">
                <a:latin typeface="Arial" pitchFamily="34" charset="0"/>
                <a:cs typeface="Arial" pitchFamily="34" charset="0"/>
              </a:rPr>
              <a:t>, amaçlı, anlamlı bir koleksiyonudur. </a:t>
            </a:r>
          </a:p>
          <a:p>
            <a:pPr>
              <a:spcBef>
                <a:spcPts val="1200"/>
              </a:spcBef>
            </a:pPr>
            <a:r>
              <a:rPr lang="tr-TR" sz="2200" dirty="0">
                <a:latin typeface="Arial" pitchFamily="34" charset="0"/>
                <a:cs typeface="Arial" pitchFamily="34" charset="0"/>
              </a:rPr>
              <a:t>Bu dosyaya dayalı olarak değerlendirmenin yapılabilmesi için öğrenci çalışmalarının kayıt edilmesi ve dosyanın düzenlenmesi gerekmektedir</a:t>
            </a:r>
            <a:r>
              <a:rPr lang="tr-TR" sz="2200" dirty="0" smtClean="0">
                <a:latin typeface="Arial" pitchFamily="34" charset="0"/>
                <a:cs typeface="Arial" pitchFamily="34" charset="0"/>
              </a:rPr>
              <a:t>.</a:t>
            </a:r>
            <a:endParaRPr lang="tr-TR" sz="2200" dirty="0">
              <a:latin typeface="Arial" pitchFamily="34" charset="0"/>
              <a:cs typeface="Arial" pitchFamily="34" charset="0"/>
            </a:endParaRPr>
          </a:p>
        </p:txBody>
      </p:sp>
    </p:spTree>
    <p:extLst>
      <p:ext uri="{BB962C8B-B14F-4D97-AF65-F5344CB8AC3E}">
        <p14:creationId xmlns:p14="http://schemas.microsoft.com/office/powerpoint/2010/main" val="340232687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4126" y="-11658"/>
            <a:ext cx="9168125" cy="6869657"/>
          </a:xfrm>
          <a:prstGeom prst="rect">
            <a:avLst/>
          </a:prstGeom>
        </p:spPr>
      </p:pic>
    </p:spTree>
    <p:extLst>
      <p:ext uri="{BB962C8B-B14F-4D97-AF65-F5344CB8AC3E}">
        <p14:creationId xmlns:p14="http://schemas.microsoft.com/office/powerpoint/2010/main" val="41629417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828675"/>
            <a:ext cx="69342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511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C9338A-DB2A-4A7D-BF1F-128E1CAD967D}"/>
              </a:ext>
            </a:extLst>
          </p:cNvPr>
          <p:cNvSpPr>
            <a:spLocks noGrp="1"/>
          </p:cNvSpPr>
          <p:nvPr>
            <p:ph type="title"/>
          </p:nvPr>
        </p:nvSpPr>
        <p:spPr>
          <a:xfrm>
            <a:off x="827585" y="817586"/>
            <a:ext cx="7632848" cy="1202485"/>
          </a:xfrm>
        </p:spPr>
        <p:txBody>
          <a:bodyPr>
            <a:normAutofit/>
          </a:bodyPr>
          <a:lstStyle/>
          <a:p>
            <a:r>
              <a:rPr lang="tr-TR" sz="3200" dirty="0">
                <a:latin typeface="Arial" pitchFamily="34" charset="0"/>
                <a:cs typeface="Arial" pitchFamily="34" charset="0"/>
              </a:rPr>
              <a:t>Portfolyonun </a:t>
            </a:r>
            <a:r>
              <a:rPr lang="tr-TR" altLang="tr-TR" sz="3200" dirty="0" smtClean="0">
                <a:solidFill>
                  <a:prstClr val="black"/>
                </a:solidFill>
                <a:latin typeface="Arial" pitchFamily="34" charset="0"/>
                <a:cs typeface="Arial" pitchFamily="34" charset="0"/>
              </a:rPr>
              <a:t>(Ürün Dosyasının) </a:t>
            </a:r>
            <a:r>
              <a:rPr lang="tr-TR" sz="3200" dirty="0" smtClean="0">
                <a:latin typeface="Arial" pitchFamily="34" charset="0"/>
                <a:cs typeface="Arial" pitchFamily="34" charset="0"/>
              </a:rPr>
              <a:t>Amacı</a:t>
            </a:r>
            <a:endParaRPr lang="tr-TR" sz="3200" dirty="0">
              <a:latin typeface="Arial" pitchFamily="34" charset="0"/>
              <a:cs typeface="Arial" pitchFamily="34" charset="0"/>
            </a:endParaRPr>
          </a:p>
        </p:txBody>
      </p:sp>
      <p:sp>
        <p:nvSpPr>
          <p:cNvPr id="3" name="İçerik Yer Tutucusu 2">
            <a:extLst>
              <a:ext uri="{FF2B5EF4-FFF2-40B4-BE49-F238E27FC236}">
                <a16:creationId xmlns:a16="http://schemas.microsoft.com/office/drawing/2014/main" id="{43A66CE5-B2D1-416B-A659-5DF470F43D3C}"/>
              </a:ext>
            </a:extLst>
          </p:cNvPr>
          <p:cNvSpPr>
            <a:spLocks noGrp="1"/>
          </p:cNvSpPr>
          <p:nvPr>
            <p:ph idx="1"/>
          </p:nvPr>
        </p:nvSpPr>
        <p:spPr>
          <a:xfrm>
            <a:off x="899592" y="1988840"/>
            <a:ext cx="7488832" cy="3888432"/>
          </a:xfrm>
        </p:spPr>
        <p:txBody>
          <a:bodyPr>
            <a:noAutofit/>
          </a:bodyPr>
          <a:lstStyle/>
          <a:p>
            <a:pPr>
              <a:spcBef>
                <a:spcPts val="600"/>
              </a:spcBef>
            </a:pPr>
            <a:r>
              <a:rPr lang="tr-TR" sz="2200" dirty="0" smtClean="0">
                <a:latin typeface="Arial" pitchFamily="34" charset="0"/>
                <a:cs typeface="Arial" pitchFamily="34" charset="0"/>
              </a:rPr>
              <a:t>Öğrencinin </a:t>
            </a:r>
            <a:r>
              <a:rPr lang="tr-TR" sz="2200" dirty="0">
                <a:latin typeface="Arial" pitchFamily="34" charset="0"/>
                <a:cs typeface="Arial" pitchFamily="34" charset="0"/>
              </a:rPr>
              <a:t>gelişimini </a:t>
            </a:r>
            <a:r>
              <a:rPr lang="tr-TR" sz="2200" dirty="0" smtClean="0">
                <a:latin typeface="Arial" pitchFamily="34" charset="0"/>
                <a:cs typeface="Arial" pitchFamily="34" charset="0"/>
              </a:rPr>
              <a:t>izleyebilmek.</a:t>
            </a:r>
            <a:endParaRPr lang="tr-TR" sz="2200" dirty="0">
              <a:latin typeface="Arial" pitchFamily="34" charset="0"/>
              <a:cs typeface="Arial" pitchFamily="34" charset="0"/>
            </a:endParaRPr>
          </a:p>
          <a:p>
            <a:pPr>
              <a:spcBef>
                <a:spcPts val="600"/>
              </a:spcBef>
            </a:pPr>
            <a:r>
              <a:rPr lang="tr-TR" sz="2200" dirty="0">
                <a:latin typeface="Arial" pitchFamily="34" charset="0"/>
                <a:cs typeface="Arial" pitchFamily="34" charset="0"/>
              </a:rPr>
              <a:t>Öğrencinin kendi gelişimini izlemesine fırsat </a:t>
            </a:r>
            <a:r>
              <a:rPr lang="tr-TR" sz="2200" dirty="0" smtClean="0">
                <a:latin typeface="Arial" pitchFamily="34" charset="0"/>
                <a:cs typeface="Arial" pitchFamily="34" charset="0"/>
              </a:rPr>
              <a:t>vermek.</a:t>
            </a:r>
            <a:endParaRPr lang="tr-TR" sz="2200" dirty="0">
              <a:latin typeface="Arial" pitchFamily="34" charset="0"/>
              <a:cs typeface="Arial" pitchFamily="34" charset="0"/>
            </a:endParaRPr>
          </a:p>
          <a:p>
            <a:pPr>
              <a:spcBef>
                <a:spcPts val="600"/>
              </a:spcBef>
            </a:pPr>
            <a:r>
              <a:rPr lang="tr-TR" sz="2200" dirty="0">
                <a:latin typeface="Arial" pitchFamily="34" charset="0"/>
                <a:cs typeface="Arial" pitchFamily="34" charset="0"/>
              </a:rPr>
              <a:t>Öğrencinin zaman içerisindeki öğrenimlerini </a:t>
            </a:r>
            <a:r>
              <a:rPr lang="tr-TR" sz="2200" dirty="0" smtClean="0">
                <a:latin typeface="Arial" pitchFamily="34" charset="0"/>
                <a:cs typeface="Arial" pitchFamily="34" charset="0"/>
              </a:rPr>
              <a:t>belgelemek.</a:t>
            </a:r>
            <a:endParaRPr lang="tr-TR" sz="2200" dirty="0">
              <a:latin typeface="Arial" pitchFamily="34" charset="0"/>
              <a:cs typeface="Arial" pitchFamily="34" charset="0"/>
            </a:endParaRPr>
          </a:p>
          <a:p>
            <a:pPr>
              <a:spcBef>
                <a:spcPts val="600"/>
              </a:spcBef>
            </a:pPr>
            <a:r>
              <a:rPr lang="tr-TR" sz="2200" dirty="0">
                <a:latin typeface="Arial" pitchFamily="34" charset="0"/>
                <a:cs typeface="Arial" pitchFamily="34" charset="0"/>
              </a:rPr>
              <a:t>Öğrencinin gerçekte ne öğrendiğini ortaya </a:t>
            </a:r>
            <a:r>
              <a:rPr lang="tr-TR" sz="2200" dirty="0" smtClean="0">
                <a:latin typeface="Arial" pitchFamily="34" charset="0"/>
                <a:cs typeface="Arial" pitchFamily="34" charset="0"/>
              </a:rPr>
              <a:t>koymak.</a:t>
            </a:r>
            <a:endParaRPr lang="tr-TR" sz="2200" dirty="0">
              <a:latin typeface="Arial" pitchFamily="34" charset="0"/>
              <a:cs typeface="Arial" pitchFamily="34" charset="0"/>
            </a:endParaRPr>
          </a:p>
          <a:p>
            <a:pPr>
              <a:spcBef>
                <a:spcPts val="600"/>
              </a:spcBef>
            </a:pPr>
            <a:r>
              <a:rPr lang="tr-TR" sz="2200" dirty="0">
                <a:latin typeface="Arial" pitchFamily="34" charset="0"/>
                <a:cs typeface="Arial" pitchFamily="34" charset="0"/>
              </a:rPr>
              <a:t>Öğrencinin öz değerlendirme yapabilmesine olanak </a:t>
            </a:r>
            <a:r>
              <a:rPr lang="tr-TR" sz="2200" dirty="0" smtClean="0">
                <a:latin typeface="Arial" pitchFamily="34" charset="0"/>
                <a:cs typeface="Arial" pitchFamily="34" charset="0"/>
              </a:rPr>
              <a:t>sağlamak.</a:t>
            </a:r>
            <a:endParaRPr lang="tr-TR" sz="2200" dirty="0">
              <a:latin typeface="Arial" pitchFamily="34" charset="0"/>
              <a:cs typeface="Arial" pitchFamily="34" charset="0"/>
            </a:endParaRPr>
          </a:p>
          <a:p>
            <a:pPr>
              <a:spcBef>
                <a:spcPts val="600"/>
              </a:spcBef>
            </a:pPr>
            <a:r>
              <a:rPr lang="tr-TR" sz="2200" dirty="0">
                <a:latin typeface="Arial" pitchFamily="34" charset="0"/>
                <a:cs typeface="Arial" pitchFamily="34" charset="0"/>
              </a:rPr>
              <a:t>Velilerle </a:t>
            </a:r>
            <a:r>
              <a:rPr lang="tr-TR" sz="2200" dirty="0" smtClean="0">
                <a:latin typeface="Arial" pitchFamily="34" charset="0"/>
                <a:cs typeface="Arial" pitchFamily="34" charset="0"/>
              </a:rPr>
              <a:t>iletişimi, </a:t>
            </a:r>
            <a:r>
              <a:rPr lang="tr-TR" sz="2200" dirty="0">
                <a:latin typeface="Arial" pitchFamily="34" charset="0"/>
                <a:cs typeface="Arial" pitchFamily="34" charset="0"/>
              </a:rPr>
              <a:t>katılım ve geri bildirim yoluyla </a:t>
            </a:r>
            <a:r>
              <a:rPr lang="tr-TR" sz="2200" dirty="0" smtClean="0">
                <a:latin typeface="Arial" pitchFamily="34" charset="0"/>
                <a:cs typeface="Arial" pitchFamily="34" charset="0"/>
              </a:rPr>
              <a:t>kolaylaştırmak.</a:t>
            </a:r>
            <a:endParaRPr lang="tr-TR" sz="2200" dirty="0">
              <a:latin typeface="Arial" pitchFamily="34" charset="0"/>
              <a:cs typeface="Arial" pitchFamily="34" charset="0"/>
            </a:endParaRPr>
          </a:p>
          <a:p>
            <a:pPr>
              <a:spcBef>
                <a:spcPts val="600"/>
              </a:spcBef>
            </a:pPr>
            <a:r>
              <a:rPr lang="tr-TR" sz="2200" dirty="0">
                <a:latin typeface="Arial" pitchFamily="34" charset="0"/>
                <a:cs typeface="Arial" pitchFamily="34" charset="0"/>
              </a:rPr>
              <a:t>Bir sonraki yıllara öğrenci ile ilgili bilgi </a:t>
            </a:r>
            <a:r>
              <a:rPr lang="tr-TR" sz="2200" dirty="0" smtClean="0">
                <a:latin typeface="Arial" pitchFamily="34" charset="0"/>
                <a:cs typeface="Arial" pitchFamily="34" charset="0"/>
              </a:rPr>
              <a:t>bırakmak.</a:t>
            </a:r>
            <a:endParaRPr lang="tr-TR" sz="2200" dirty="0">
              <a:latin typeface="Arial" pitchFamily="34" charset="0"/>
              <a:cs typeface="Arial" pitchFamily="34" charset="0"/>
            </a:endParaRPr>
          </a:p>
        </p:txBody>
      </p:sp>
    </p:spTree>
    <p:extLst>
      <p:ext uri="{BB962C8B-B14F-4D97-AF65-F5344CB8AC3E}">
        <p14:creationId xmlns:p14="http://schemas.microsoft.com/office/powerpoint/2010/main" val="23674588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880F19-1908-44E5-BC26-5601C2FB57EE}"/>
              </a:ext>
            </a:extLst>
          </p:cNvPr>
          <p:cNvSpPr>
            <a:spLocks noGrp="1"/>
          </p:cNvSpPr>
          <p:nvPr>
            <p:ph type="title"/>
          </p:nvPr>
        </p:nvSpPr>
        <p:spPr>
          <a:xfrm>
            <a:off x="1095025" y="817583"/>
            <a:ext cx="6965245" cy="955234"/>
          </a:xfrm>
        </p:spPr>
        <p:txBody>
          <a:bodyPr>
            <a:normAutofit fontScale="90000"/>
          </a:bodyPr>
          <a:lstStyle/>
          <a:p>
            <a:r>
              <a:rPr lang="tr-TR" sz="2900" dirty="0">
                <a:solidFill>
                  <a:prstClr val="black"/>
                </a:solidFill>
                <a:latin typeface="Arial" pitchFamily="34" charset="0"/>
                <a:cs typeface="Arial" pitchFamily="34" charset="0"/>
              </a:rPr>
              <a:t>Öğrenci Gelişim (</a:t>
            </a:r>
            <a:r>
              <a:rPr lang="tr-TR" sz="2900" dirty="0" smtClean="0">
                <a:solidFill>
                  <a:prstClr val="black"/>
                </a:solidFill>
                <a:latin typeface="Arial" pitchFamily="34" charset="0"/>
                <a:cs typeface="Arial" pitchFamily="34" charset="0"/>
              </a:rPr>
              <a:t>Portfolyo-Ürün) </a:t>
            </a:r>
            <a:r>
              <a:rPr lang="tr-TR" sz="2900" dirty="0">
                <a:solidFill>
                  <a:prstClr val="black"/>
                </a:solidFill>
                <a:latin typeface="Arial" pitchFamily="34" charset="0"/>
                <a:cs typeface="Arial" pitchFamily="34" charset="0"/>
              </a:rPr>
              <a:t/>
            </a:r>
            <a:br>
              <a:rPr lang="tr-TR" sz="2900" dirty="0">
                <a:solidFill>
                  <a:prstClr val="black"/>
                </a:solidFill>
                <a:latin typeface="Arial" pitchFamily="34" charset="0"/>
                <a:cs typeface="Arial" pitchFamily="34" charset="0"/>
              </a:rPr>
            </a:br>
            <a:r>
              <a:rPr lang="tr-TR" sz="2900" dirty="0">
                <a:solidFill>
                  <a:prstClr val="black"/>
                </a:solidFill>
                <a:latin typeface="Arial" pitchFamily="34" charset="0"/>
                <a:cs typeface="Arial" pitchFamily="34" charset="0"/>
              </a:rPr>
              <a:t> Dosyasının İçeriği</a:t>
            </a:r>
            <a:endParaRPr lang="tr-TR" sz="3200" dirty="0">
              <a:latin typeface="Arial" pitchFamily="34" charset="0"/>
              <a:cs typeface="Arial" pitchFamily="34" charset="0"/>
            </a:endParaRPr>
          </a:p>
        </p:txBody>
      </p:sp>
      <p:sp>
        <p:nvSpPr>
          <p:cNvPr id="3" name="İçerik Yer Tutucusu 2">
            <a:extLst>
              <a:ext uri="{FF2B5EF4-FFF2-40B4-BE49-F238E27FC236}">
                <a16:creationId xmlns:a16="http://schemas.microsoft.com/office/drawing/2014/main" id="{0AC608F7-A14F-4660-A088-862FC4A5E785}"/>
              </a:ext>
            </a:extLst>
          </p:cNvPr>
          <p:cNvSpPr>
            <a:spLocks noGrp="1"/>
          </p:cNvSpPr>
          <p:nvPr>
            <p:ph idx="1"/>
          </p:nvPr>
        </p:nvSpPr>
        <p:spPr>
          <a:xfrm>
            <a:off x="899592" y="2060848"/>
            <a:ext cx="7416824" cy="4104456"/>
          </a:xfrm>
        </p:spPr>
        <p:txBody>
          <a:bodyPr>
            <a:normAutofit/>
          </a:bodyPr>
          <a:lstStyle/>
          <a:p>
            <a:r>
              <a:rPr lang="tr-TR" sz="2000" dirty="0">
                <a:latin typeface="Arial" pitchFamily="34" charset="0"/>
                <a:cs typeface="Arial" pitchFamily="34" charset="0"/>
              </a:rPr>
              <a:t>Bir </a:t>
            </a:r>
            <a:r>
              <a:rPr lang="tr-TR" sz="2000" dirty="0" smtClean="0">
                <a:latin typeface="Arial" pitchFamily="34" charset="0"/>
                <a:cs typeface="Arial" pitchFamily="34" charset="0"/>
              </a:rPr>
              <a:t>portfolyoda </a:t>
            </a:r>
            <a:r>
              <a:rPr lang="tr-TR" sz="2000" dirty="0">
                <a:latin typeface="Arial" pitchFamily="34" charset="0"/>
                <a:cs typeface="Arial" pitchFamily="34" charset="0"/>
              </a:rPr>
              <a:t>öğrencinin yapmış olduğu çalışmanın değişik evrelerini içeren </a:t>
            </a:r>
            <a:r>
              <a:rPr lang="tr-TR" sz="2000" dirty="0" smtClean="0">
                <a:latin typeface="Arial" pitchFamily="34" charset="0"/>
                <a:cs typeface="Arial" pitchFamily="34" charset="0"/>
              </a:rPr>
              <a:t>veya tamamlanmış çalışmaları bulunabilir</a:t>
            </a:r>
            <a:r>
              <a:rPr lang="tr-TR" sz="2000" dirty="0">
                <a:latin typeface="Arial" pitchFamily="34" charset="0"/>
                <a:cs typeface="Arial" pitchFamily="34" charset="0"/>
              </a:rPr>
              <a:t>.</a:t>
            </a:r>
          </a:p>
          <a:p>
            <a:r>
              <a:rPr lang="tr-TR" sz="2000" dirty="0">
                <a:latin typeface="Arial" pitchFamily="34" charset="0"/>
                <a:cs typeface="Arial" pitchFamily="34" charset="0"/>
              </a:rPr>
              <a:t> Örneğin </a:t>
            </a:r>
            <a:r>
              <a:rPr lang="tr-TR" sz="2000" b="1" dirty="0">
                <a:latin typeface="Arial" pitchFamily="34" charset="0"/>
                <a:cs typeface="Arial" pitchFamily="34" charset="0"/>
              </a:rPr>
              <a:t>bir öğrencinin </a:t>
            </a:r>
            <a:r>
              <a:rPr lang="tr-TR" sz="2000" b="1" dirty="0" smtClean="0">
                <a:latin typeface="Arial" pitchFamily="34" charset="0"/>
                <a:cs typeface="Arial" pitchFamily="34" charset="0"/>
              </a:rPr>
              <a:t>portfolyosunda (gelişim dosyasında)  </a:t>
            </a:r>
            <a:r>
              <a:rPr lang="tr-TR" sz="2000" dirty="0" smtClean="0">
                <a:latin typeface="Arial" pitchFamily="34" charset="0"/>
                <a:cs typeface="Arial" pitchFamily="34" charset="0"/>
              </a:rPr>
              <a:t>proje raporları</a:t>
            </a:r>
            <a:r>
              <a:rPr lang="tr-TR" sz="2000" dirty="0">
                <a:latin typeface="Arial" pitchFamily="34" charset="0"/>
                <a:cs typeface="Arial" pitchFamily="34" charset="0"/>
              </a:rPr>
              <a:t>, </a:t>
            </a:r>
            <a:r>
              <a:rPr lang="tr-TR" sz="2000" dirty="0" smtClean="0">
                <a:latin typeface="Arial" pitchFamily="34" charset="0"/>
                <a:cs typeface="Arial" pitchFamily="34" charset="0"/>
              </a:rPr>
              <a:t>zihin ve kavram haritaları</a:t>
            </a:r>
            <a:r>
              <a:rPr lang="tr-TR" sz="2000" dirty="0">
                <a:latin typeface="Arial" pitchFamily="34" charset="0"/>
                <a:cs typeface="Arial" pitchFamily="34" charset="0"/>
              </a:rPr>
              <a:t>, çalışma kağıtları, test </a:t>
            </a:r>
            <a:r>
              <a:rPr lang="tr-TR" sz="2000" dirty="0" smtClean="0">
                <a:latin typeface="Arial" pitchFamily="34" charset="0"/>
                <a:cs typeface="Arial" pitchFamily="34" charset="0"/>
              </a:rPr>
              <a:t>sonuçları. </a:t>
            </a:r>
            <a:r>
              <a:rPr lang="tr-TR" sz="2000" dirty="0">
                <a:latin typeface="Arial" pitchFamily="34" charset="0"/>
                <a:cs typeface="Arial" pitchFamily="34" charset="0"/>
              </a:rPr>
              <a:t>mektupları, hikayeler, roman </a:t>
            </a:r>
            <a:r>
              <a:rPr lang="tr-TR" sz="2000" dirty="0" smtClean="0">
                <a:latin typeface="Arial" pitchFamily="34" charset="0"/>
                <a:cs typeface="Arial" pitchFamily="34" charset="0"/>
              </a:rPr>
              <a:t>özetleri, şiirleri, resimleri bir araştırmanın ve incelemenin sonuçları, müsvedde </a:t>
            </a:r>
            <a:r>
              <a:rPr lang="tr-TR" sz="2000" dirty="0">
                <a:latin typeface="Arial" pitchFamily="34" charset="0"/>
                <a:cs typeface="Arial" pitchFamily="34" charset="0"/>
              </a:rPr>
              <a:t>kağıtları </a:t>
            </a:r>
            <a:r>
              <a:rPr lang="tr-TR" sz="2000" dirty="0" smtClean="0">
                <a:latin typeface="Arial" pitchFamily="34" charset="0"/>
                <a:cs typeface="Arial" pitchFamily="34" charset="0"/>
              </a:rPr>
              <a:t>vb. bulunabilir</a:t>
            </a:r>
            <a:r>
              <a:rPr lang="tr-TR" sz="2000" dirty="0">
                <a:latin typeface="Arial" pitchFamily="34" charset="0"/>
                <a:cs typeface="Arial" pitchFamily="34" charset="0"/>
              </a:rPr>
              <a:t>.</a:t>
            </a:r>
          </a:p>
          <a:p>
            <a:r>
              <a:rPr lang="tr-TR" sz="2000" dirty="0">
                <a:latin typeface="Arial" pitchFamily="34" charset="0"/>
                <a:cs typeface="Arial" pitchFamily="34" charset="0"/>
              </a:rPr>
              <a:t>Matematik hesaplamalarını içeren çalışma </a:t>
            </a:r>
            <a:r>
              <a:rPr lang="tr-TR" sz="2000" dirty="0" smtClean="0">
                <a:latin typeface="Arial" pitchFamily="34" charset="0"/>
                <a:cs typeface="Arial" pitchFamily="34" charset="0"/>
              </a:rPr>
              <a:t>örnekleri.</a:t>
            </a:r>
            <a:endParaRPr lang="tr-TR" sz="2000" dirty="0">
              <a:latin typeface="Arial" pitchFamily="34" charset="0"/>
              <a:cs typeface="Arial" pitchFamily="34" charset="0"/>
            </a:endParaRPr>
          </a:p>
          <a:p>
            <a:r>
              <a:rPr lang="tr-TR" sz="2000" dirty="0">
                <a:latin typeface="Arial" pitchFamily="34" charset="0"/>
                <a:cs typeface="Arial" pitchFamily="34" charset="0"/>
              </a:rPr>
              <a:t>Bulgulara nasıl ulaşıldığını ve yorumları içeren açıklamalar dahil bilimsel </a:t>
            </a:r>
            <a:r>
              <a:rPr lang="tr-TR" sz="2000" dirty="0" smtClean="0">
                <a:latin typeface="Arial" pitchFamily="34" charset="0"/>
                <a:cs typeface="Arial" pitchFamily="34" charset="0"/>
              </a:rPr>
              <a:t>laboratuvar raporları.</a:t>
            </a:r>
            <a:endParaRPr lang="tr-TR" sz="2000" dirty="0">
              <a:latin typeface="Arial" pitchFamily="34" charset="0"/>
              <a:cs typeface="Arial" pitchFamily="34" charset="0"/>
            </a:endParaRPr>
          </a:p>
          <a:p>
            <a:endParaRPr lang="tr-TR" dirty="0"/>
          </a:p>
        </p:txBody>
      </p:sp>
    </p:spTree>
    <p:extLst>
      <p:ext uri="{BB962C8B-B14F-4D97-AF65-F5344CB8AC3E}">
        <p14:creationId xmlns:p14="http://schemas.microsoft.com/office/powerpoint/2010/main" val="1249858374"/>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59632" y="836712"/>
            <a:ext cx="6965245" cy="739210"/>
          </a:xfrm>
        </p:spPr>
        <p:txBody>
          <a:bodyPr>
            <a:normAutofit fontScale="90000"/>
          </a:bodyPr>
          <a:lstStyle/>
          <a:p>
            <a:r>
              <a:rPr lang="tr-TR" sz="3200" dirty="0">
                <a:solidFill>
                  <a:prstClr val="black"/>
                </a:solidFill>
                <a:latin typeface="Arial" pitchFamily="34" charset="0"/>
                <a:cs typeface="Arial" pitchFamily="34" charset="0"/>
              </a:rPr>
              <a:t>Öğrenci </a:t>
            </a:r>
            <a:r>
              <a:rPr lang="tr-TR" sz="3200" dirty="0" smtClean="0">
                <a:solidFill>
                  <a:prstClr val="black"/>
                </a:solidFill>
                <a:latin typeface="Arial" pitchFamily="34" charset="0"/>
                <a:cs typeface="Arial" pitchFamily="34" charset="0"/>
              </a:rPr>
              <a:t>Gelişim (Portfolyo</a:t>
            </a:r>
            <a:r>
              <a:rPr lang="tr-TR" sz="2900" dirty="0">
                <a:solidFill>
                  <a:prstClr val="black"/>
                </a:solidFill>
                <a:latin typeface="Arial" pitchFamily="34" charset="0"/>
                <a:cs typeface="Arial" pitchFamily="34" charset="0"/>
              </a:rPr>
              <a:t>-Ürün</a:t>
            </a:r>
            <a:r>
              <a:rPr lang="tr-TR" sz="3200" dirty="0" smtClean="0">
                <a:solidFill>
                  <a:prstClr val="black"/>
                </a:solidFill>
                <a:latin typeface="Arial" pitchFamily="34" charset="0"/>
                <a:cs typeface="Arial" pitchFamily="34" charset="0"/>
              </a:rPr>
              <a:t>) </a:t>
            </a:r>
            <a:br>
              <a:rPr lang="tr-TR" sz="3200" dirty="0" smtClean="0">
                <a:solidFill>
                  <a:prstClr val="black"/>
                </a:solidFill>
                <a:latin typeface="Arial" pitchFamily="34" charset="0"/>
                <a:cs typeface="Arial" pitchFamily="34" charset="0"/>
              </a:rPr>
            </a:br>
            <a:r>
              <a:rPr lang="tr-TR" sz="3200" dirty="0" smtClean="0">
                <a:solidFill>
                  <a:prstClr val="black"/>
                </a:solidFill>
                <a:latin typeface="Arial" pitchFamily="34" charset="0"/>
                <a:cs typeface="Arial" pitchFamily="34" charset="0"/>
              </a:rPr>
              <a:t> </a:t>
            </a:r>
            <a:r>
              <a:rPr lang="tr-TR" sz="3200" dirty="0">
                <a:solidFill>
                  <a:prstClr val="black"/>
                </a:solidFill>
                <a:latin typeface="Arial" pitchFamily="34" charset="0"/>
                <a:cs typeface="Arial" pitchFamily="34" charset="0"/>
              </a:rPr>
              <a:t>Dosyasının İçeriği</a:t>
            </a:r>
            <a:endParaRPr lang="tr-TR" dirty="0">
              <a:latin typeface="Arial" pitchFamily="34" charset="0"/>
              <a:cs typeface="Arial" pitchFamily="34" charset="0"/>
            </a:endParaRPr>
          </a:p>
        </p:txBody>
      </p:sp>
      <p:sp>
        <p:nvSpPr>
          <p:cNvPr id="3" name="İçerik Yer Tutucusu 2"/>
          <p:cNvSpPr>
            <a:spLocks noGrp="1"/>
          </p:cNvSpPr>
          <p:nvPr>
            <p:ph idx="1"/>
          </p:nvPr>
        </p:nvSpPr>
        <p:spPr>
          <a:xfrm>
            <a:off x="827584" y="1916836"/>
            <a:ext cx="7488834" cy="4094269"/>
          </a:xfrm>
        </p:spPr>
        <p:txBody>
          <a:bodyPr>
            <a:noAutofit/>
          </a:bodyPr>
          <a:lstStyle/>
          <a:p>
            <a:pPr lvl="0" defTabSz="457200">
              <a:spcBef>
                <a:spcPts val="600"/>
              </a:spcBef>
              <a:buClr>
                <a:srgbClr val="B31166"/>
              </a:buClr>
              <a:buSzPct val="80000"/>
              <a:buFont typeface="Wingdings" pitchFamily="2" charset="2"/>
              <a:buChar char="v"/>
            </a:pPr>
            <a:r>
              <a:rPr lang="tr-TR" sz="2200" dirty="0">
                <a:latin typeface="Arial" pitchFamily="34" charset="0"/>
                <a:cs typeface="Arial" pitchFamily="34" charset="0"/>
              </a:rPr>
              <a:t>Öğrencinin yazma becerilerindeki gelişmeyi yansıtan yazılı ödevler.</a:t>
            </a:r>
          </a:p>
          <a:p>
            <a:pPr lvl="0" defTabSz="457200">
              <a:spcBef>
                <a:spcPts val="600"/>
              </a:spcBef>
              <a:buClr>
                <a:srgbClr val="B31166"/>
              </a:buClr>
              <a:buSzPct val="80000"/>
              <a:buFont typeface="Wingdings" pitchFamily="2" charset="2"/>
              <a:buChar char="v"/>
            </a:pPr>
            <a:r>
              <a:rPr lang="tr-TR" sz="2200" dirty="0">
                <a:latin typeface="Arial" pitchFamily="34" charset="0"/>
                <a:cs typeface="Arial" pitchFamily="34" charset="0"/>
              </a:rPr>
              <a:t>Kompleks matematik hesaplamalarını içeren problem çözme becerisini yansıtan çalışma örnekleri.</a:t>
            </a:r>
          </a:p>
          <a:p>
            <a:pPr lvl="0" defTabSz="457200">
              <a:spcBef>
                <a:spcPts val="600"/>
              </a:spcBef>
              <a:buClr>
                <a:srgbClr val="B31166"/>
              </a:buClr>
              <a:buSzPct val="80000"/>
              <a:buFont typeface="Wingdings" pitchFamily="2" charset="2"/>
              <a:buChar char="v"/>
            </a:pPr>
            <a:r>
              <a:rPr lang="tr-TR" sz="2200" dirty="0">
                <a:latin typeface="Arial" pitchFamily="34" charset="0"/>
                <a:cs typeface="Arial" pitchFamily="34" charset="0"/>
              </a:rPr>
              <a:t>Bulgulara nasıl ulaşılacağını ve yorumları içeren laboratuvar raporları .</a:t>
            </a:r>
          </a:p>
          <a:p>
            <a:pPr lvl="0" defTabSz="457200">
              <a:spcBef>
                <a:spcPts val="600"/>
              </a:spcBef>
              <a:buClr>
                <a:srgbClr val="B31166"/>
              </a:buClr>
              <a:buSzPct val="80000"/>
              <a:buFont typeface="Wingdings" pitchFamily="2" charset="2"/>
              <a:buChar char="v"/>
            </a:pPr>
            <a:r>
              <a:rPr lang="tr-TR" sz="2200" dirty="0">
                <a:latin typeface="Arial" pitchFamily="34" charset="0"/>
                <a:cs typeface="Arial" pitchFamily="34" charset="0"/>
              </a:rPr>
              <a:t>Öğrencinin ürettiği sanatsal işler.</a:t>
            </a:r>
          </a:p>
          <a:p>
            <a:pPr lvl="0" defTabSz="457200">
              <a:spcBef>
                <a:spcPts val="600"/>
              </a:spcBef>
              <a:buClr>
                <a:srgbClr val="B31166"/>
              </a:buClr>
              <a:buSzPct val="80000"/>
              <a:buFont typeface="Wingdings" pitchFamily="2" charset="2"/>
              <a:buChar char="v"/>
            </a:pPr>
            <a:r>
              <a:rPr lang="tr-TR" sz="2200" dirty="0">
                <a:latin typeface="Arial" pitchFamily="34" charset="0"/>
                <a:cs typeface="Arial" pitchFamily="34" charset="0"/>
              </a:rPr>
              <a:t>Öğrenci tarafından yazılan bazı işlerin fotoğrafları</a:t>
            </a:r>
            <a:r>
              <a:rPr lang="tr-TR" sz="2200" dirty="0" smtClean="0">
                <a:latin typeface="Arial" pitchFamily="34" charset="0"/>
                <a:cs typeface="Arial" pitchFamily="34" charset="0"/>
              </a:rPr>
              <a:t>.</a:t>
            </a:r>
            <a:endParaRPr lang="tr-TR" sz="2200" dirty="0">
              <a:latin typeface="Arial" pitchFamily="34" charset="0"/>
              <a:cs typeface="Arial" pitchFamily="34" charset="0"/>
            </a:endParaRPr>
          </a:p>
        </p:txBody>
      </p:sp>
    </p:spTree>
    <p:extLst>
      <p:ext uri="{BB962C8B-B14F-4D97-AF65-F5344CB8AC3E}">
        <p14:creationId xmlns:p14="http://schemas.microsoft.com/office/powerpoint/2010/main" val="352290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0706F7-8874-46ED-876B-89B6300ACA6B}"/>
              </a:ext>
            </a:extLst>
          </p:cNvPr>
          <p:cNvSpPr>
            <a:spLocks noGrp="1"/>
          </p:cNvSpPr>
          <p:nvPr>
            <p:ph type="title"/>
          </p:nvPr>
        </p:nvSpPr>
        <p:spPr/>
        <p:txBody>
          <a:bodyPr>
            <a:normAutofit/>
          </a:bodyPr>
          <a:lstStyle/>
          <a:p>
            <a:r>
              <a:rPr lang="tr-TR" sz="3200" dirty="0">
                <a:solidFill>
                  <a:prstClr val="black"/>
                </a:solidFill>
                <a:latin typeface="Arial" pitchFamily="34" charset="0"/>
                <a:cs typeface="Arial" pitchFamily="34" charset="0"/>
              </a:rPr>
              <a:t>Öğrenci Gelişim (</a:t>
            </a:r>
            <a:r>
              <a:rPr lang="tr-TR" sz="3200" dirty="0" smtClean="0">
                <a:solidFill>
                  <a:prstClr val="black"/>
                </a:solidFill>
                <a:latin typeface="Arial" pitchFamily="34" charset="0"/>
                <a:cs typeface="Arial" pitchFamily="34" charset="0"/>
              </a:rPr>
              <a:t>Portfolyo</a:t>
            </a:r>
            <a:r>
              <a:rPr lang="tr-TR" sz="2600" dirty="0">
                <a:solidFill>
                  <a:prstClr val="black"/>
                </a:solidFill>
                <a:latin typeface="Arial" pitchFamily="34" charset="0"/>
                <a:cs typeface="Arial" pitchFamily="34" charset="0"/>
              </a:rPr>
              <a:t>-Ürün</a:t>
            </a:r>
            <a:r>
              <a:rPr lang="tr-TR" sz="3200" dirty="0" smtClean="0">
                <a:solidFill>
                  <a:prstClr val="black"/>
                </a:solidFill>
                <a:latin typeface="Arial" pitchFamily="34" charset="0"/>
                <a:cs typeface="Arial" pitchFamily="34" charset="0"/>
              </a:rPr>
              <a:t>) </a:t>
            </a:r>
            <a:r>
              <a:rPr lang="tr-TR" sz="3200" dirty="0">
                <a:solidFill>
                  <a:prstClr val="black"/>
                </a:solidFill>
                <a:latin typeface="Arial" pitchFamily="34" charset="0"/>
                <a:cs typeface="Arial" pitchFamily="34" charset="0"/>
              </a:rPr>
              <a:t/>
            </a:r>
            <a:br>
              <a:rPr lang="tr-TR" sz="3200" dirty="0">
                <a:solidFill>
                  <a:prstClr val="black"/>
                </a:solidFill>
                <a:latin typeface="Arial" pitchFamily="34" charset="0"/>
                <a:cs typeface="Arial" pitchFamily="34" charset="0"/>
              </a:rPr>
            </a:br>
            <a:r>
              <a:rPr lang="tr-TR" sz="3200" dirty="0">
                <a:solidFill>
                  <a:prstClr val="black"/>
                </a:solidFill>
                <a:latin typeface="Arial" pitchFamily="34" charset="0"/>
                <a:cs typeface="Arial" pitchFamily="34" charset="0"/>
              </a:rPr>
              <a:t> Dosyasının İçeriği</a:t>
            </a:r>
            <a:endParaRPr lang="tr-TR" dirty="0">
              <a:latin typeface="Arial" pitchFamily="34" charset="0"/>
              <a:cs typeface="Arial" pitchFamily="34" charset="0"/>
            </a:endParaRPr>
          </a:p>
        </p:txBody>
      </p:sp>
      <p:sp>
        <p:nvSpPr>
          <p:cNvPr id="3" name="İçerik Yer Tutucusu 2">
            <a:extLst>
              <a:ext uri="{FF2B5EF4-FFF2-40B4-BE49-F238E27FC236}">
                <a16:creationId xmlns:a16="http://schemas.microsoft.com/office/drawing/2014/main" id="{305AEEBB-247D-4710-9C8C-2F50EC11D463}"/>
              </a:ext>
            </a:extLst>
          </p:cNvPr>
          <p:cNvSpPr>
            <a:spLocks noGrp="1"/>
          </p:cNvSpPr>
          <p:nvPr>
            <p:ph idx="1"/>
          </p:nvPr>
        </p:nvSpPr>
        <p:spPr>
          <a:xfrm>
            <a:off x="1115616" y="2420888"/>
            <a:ext cx="7128792" cy="3603812"/>
          </a:xfrm>
        </p:spPr>
        <p:txBody>
          <a:bodyPr>
            <a:normAutofit/>
          </a:bodyPr>
          <a:lstStyle/>
          <a:p>
            <a:pPr defTabSz="457200">
              <a:spcBef>
                <a:spcPts val="600"/>
              </a:spcBef>
              <a:buClr>
                <a:srgbClr val="B31166"/>
              </a:buClr>
              <a:buSzPct val="80000"/>
              <a:buFont typeface="Wingdings" pitchFamily="2" charset="2"/>
              <a:buChar char="v"/>
            </a:pPr>
            <a:r>
              <a:rPr lang="tr-TR" sz="2200" dirty="0">
                <a:solidFill>
                  <a:prstClr val="black"/>
                </a:solidFill>
                <a:latin typeface="Arial" pitchFamily="34" charset="0"/>
                <a:cs typeface="Arial" pitchFamily="34" charset="0"/>
              </a:rPr>
              <a:t>Öğrencinin okuma, şarkı söyleme, bir müzik aletini çalma veya dramadaki bir rolü oynamaya ait ses kasetleri.</a:t>
            </a:r>
          </a:p>
          <a:p>
            <a:pPr defTabSz="457200">
              <a:spcBef>
                <a:spcPts val="600"/>
              </a:spcBef>
              <a:buClr>
                <a:srgbClr val="B31166"/>
              </a:buClr>
              <a:buSzPct val="80000"/>
              <a:buFont typeface="Wingdings" pitchFamily="2" charset="2"/>
              <a:buChar char="v"/>
            </a:pPr>
            <a:r>
              <a:rPr lang="tr-TR" sz="2200" dirty="0">
                <a:solidFill>
                  <a:prstClr val="black"/>
                </a:solidFill>
                <a:latin typeface="Arial" pitchFamily="34" charset="0"/>
                <a:cs typeface="Arial" pitchFamily="34" charset="0"/>
              </a:rPr>
              <a:t>Öğrenci tarafından okunan kitapların listesi</a:t>
            </a:r>
          </a:p>
          <a:p>
            <a:pPr>
              <a:buFont typeface="Wingdings" pitchFamily="2" charset="2"/>
              <a:buChar char="v"/>
            </a:pPr>
            <a:r>
              <a:rPr lang="tr-TR" sz="2200" dirty="0" smtClean="0">
                <a:latin typeface="Arial" pitchFamily="34" charset="0"/>
                <a:cs typeface="Arial" pitchFamily="34" charset="0"/>
              </a:rPr>
              <a:t>Öğrencinin </a:t>
            </a:r>
            <a:r>
              <a:rPr lang="tr-TR" sz="2200" dirty="0">
                <a:latin typeface="Arial" pitchFamily="34" charset="0"/>
                <a:cs typeface="Arial" pitchFamily="34" charset="0"/>
              </a:rPr>
              <a:t>yaptığı çalışmalara yönelik eleştiri yazıları.</a:t>
            </a:r>
          </a:p>
          <a:p>
            <a:pPr>
              <a:buFont typeface="Wingdings" pitchFamily="2" charset="2"/>
              <a:buChar char="v"/>
            </a:pPr>
            <a:r>
              <a:rPr lang="tr-TR" sz="2200" dirty="0">
                <a:latin typeface="Arial" pitchFamily="34" charset="0"/>
                <a:cs typeface="Arial" pitchFamily="34" charset="0"/>
              </a:rPr>
              <a:t>Öğrenci öğretmen işbirliğiyle hazırlanan gelişim raporları.</a:t>
            </a:r>
          </a:p>
          <a:p>
            <a:pPr>
              <a:buFont typeface="Wingdings" pitchFamily="2" charset="2"/>
              <a:buChar char="v"/>
            </a:pPr>
            <a:r>
              <a:rPr lang="tr-TR" sz="2200" dirty="0">
                <a:latin typeface="Arial" pitchFamily="34" charset="0"/>
                <a:cs typeface="Arial" pitchFamily="34" charset="0"/>
              </a:rPr>
              <a:t>Öğretmenin gözlem notları.</a:t>
            </a:r>
          </a:p>
          <a:p>
            <a:pPr>
              <a:buFont typeface="Wingdings" pitchFamily="2" charset="2"/>
              <a:buChar char="v"/>
            </a:pPr>
            <a:r>
              <a:rPr lang="tr-TR" sz="2200" dirty="0">
                <a:latin typeface="Arial" pitchFamily="34" charset="0"/>
                <a:cs typeface="Arial" pitchFamily="34" charset="0"/>
              </a:rPr>
              <a:t>Aile- öğretmen görüşmelerinden notlar.</a:t>
            </a:r>
          </a:p>
        </p:txBody>
      </p:sp>
    </p:spTree>
    <p:extLst>
      <p:ext uri="{BB962C8B-B14F-4D97-AF65-F5344CB8AC3E}">
        <p14:creationId xmlns:p14="http://schemas.microsoft.com/office/powerpoint/2010/main" val="1886510410"/>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162" y="764704"/>
            <a:ext cx="7651262" cy="5328591"/>
          </a:xfrm>
        </p:spPr>
      </p:pic>
    </p:spTree>
    <p:extLst>
      <p:ext uri="{BB962C8B-B14F-4D97-AF65-F5344CB8AC3E}">
        <p14:creationId xmlns:p14="http://schemas.microsoft.com/office/powerpoint/2010/main" val="23173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CDE23E-8CAB-4ABF-AFBF-8949B43415B2}"/>
              </a:ext>
            </a:extLst>
          </p:cNvPr>
          <p:cNvSpPr>
            <a:spLocks noGrp="1"/>
          </p:cNvSpPr>
          <p:nvPr>
            <p:ph type="title"/>
          </p:nvPr>
        </p:nvSpPr>
        <p:spPr/>
        <p:txBody>
          <a:bodyPr>
            <a:normAutofit/>
          </a:bodyPr>
          <a:lstStyle/>
          <a:p>
            <a:r>
              <a:rPr lang="tr-TR" sz="3200" dirty="0">
                <a:solidFill>
                  <a:prstClr val="black"/>
                </a:solidFill>
                <a:latin typeface="Arial" pitchFamily="34" charset="0"/>
                <a:cs typeface="Arial" pitchFamily="34" charset="0"/>
              </a:rPr>
              <a:t>Öğrenci Gelişim (</a:t>
            </a:r>
            <a:r>
              <a:rPr lang="tr-TR" sz="3200" dirty="0" smtClean="0">
                <a:solidFill>
                  <a:prstClr val="black"/>
                </a:solidFill>
                <a:latin typeface="Arial" pitchFamily="34" charset="0"/>
                <a:cs typeface="Arial" pitchFamily="34" charset="0"/>
              </a:rPr>
              <a:t>Portfolyo</a:t>
            </a:r>
            <a:r>
              <a:rPr lang="tr-TR" sz="2600" dirty="0">
                <a:solidFill>
                  <a:prstClr val="black"/>
                </a:solidFill>
                <a:latin typeface="Arial" pitchFamily="34" charset="0"/>
                <a:cs typeface="Arial" pitchFamily="34" charset="0"/>
              </a:rPr>
              <a:t>-Ürün</a:t>
            </a:r>
            <a:r>
              <a:rPr lang="tr-TR" sz="3200" dirty="0" smtClean="0">
                <a:solidFill>
                  <a:prstClr val="black"/>
                </a:solidFill>
                <a:latin typeface="Arial" pitchFamily="34" charset="0"/>
                <a:cs typeface="Arial" pitchFamily="34" charset="0"/>
              </a:rPr>
              <a:t>) </a:t>
            </a:r>
            <a:r>
              <a:rPr lang="tr-TR" sz="3200" dirty="0">
                <a:solidFill>
                  <a:prstClr val="black"/>
                </a:solidFill>
                <a:latin typeface="Arial" pitchFamily="34" charset="0"/>
                <a:cs typeface="Arial" pitchFamily="34" charset="0"/>
              </a:rPr>
              <a:t/>
            </a:r>
            <a:br>
              <a:rPr lang="tr-TR" sz="3200" dirty="0">
                <a:solidFill>
                  <a:prstClr val="black"/>
                </a:solidFill>
                <a:latin typeface="Arial" pitchFamily="34" charset="0"/>
                <a:cs typeface="Arial" pitchFamily="34" charset="0"/>
              </a:rPr>
            </a:br>
            <a:r>
              <a:rPr lang="tr-TR" sz="3200" dirty="0">
                <a:solidFill>
                  <a:prstClr val="black"/>
                </a:solidFill>
                <a:latin typeface="Arial" pitchFamily="34" charset="0"/>
                <a:cs typeface="Arial" pitchFamily="34" charset="0"/>
              </a:rPr>
              <a:t> Dosyasının İçeriği</a:t>
            </a:r>
            <a:endParaRPr lang="tr-TR" dirty="0">
              <a:latin typeface="Arial" pitchFamily="34" charset="0"/>
              <a:cs typeface="Arial" pitchFamily="34" charset="0"/>
            </a:endParaRPr>
          </a:p>
        </p:txBody>
      </p:sp>
      <p:sp>
        <p:nvSpPr>
          <p:cNvPr id="3" name="İçerik Yer Tutucusu 2">
            <a:extLst>
              <a:ext uri="{FF2B5EF4-FFF2-40B4-BE49-F238E27FC236}">
                <a16:creationId xmlns:a16="http://schemas.microsoft.com/office/drawing/2014/main" id="{E10467DD-0C60-4A1C-8A52-8B648698F4A3}"/>
              </a:ext>
            </a:extLst>
          </p:cNvPr>
          <p:cNvSpPr>
            <a:spLocks noGrp="1"/>
          </p:cNvSpPr>
          <p:nvPr>
            <p:ph idx="1"/>
          </p:nvPr>
        </p:nvSpPr>
        <p:spPr>
          <a:xfrm>
            <a:off x="1043608" y="2276872"/>
            <a:ext cx="7200800" cy="3603812"/>
          </a:xfrm>
        </p:spPr>
        <p:txBody>
          <a:bodyPr>
            <a:normAutofit/>
          </a:bodyPr>
          <a:lstStyle/>
          <a:p>
            <a:r>
              <a:rPr lang="tr-TR" sz="2200" dirty="0">
                <a:latin typeface="Arial" pitchFamily="34" charset="0"/>
                <a:cs typeface="Arial" pitchFamily="34" charset="0"/>
              </a:rPr>
              <a:t>Öğrenci gelişim dosyasında, öğrencinin yaptığı çalışmalarından hareketle performansına yönelik kanıtların </a:t>
            </a:r>
            <a:r>
              <a:rPr lang="tr-TR" sz="2200" b="1" dirty="0">
                <a:latin typeface="Arial" pitchFamily="34" charset="0"/>
                <a:cs typeface="Arial" pitchFamily="34" charset="0"/>
              </a:rPr>
              <a:t>organize edilmesi </a:t>
            </a:r>
            <a:r>
              <a:rPr lang="tr-TR" sz="2200" dirty="0">
                <a:latin typeface="Arial" pitchFamily="34" charset="0"/>
                <a:cs typeface="Arial" pitchFamily="34" charset="0"/>
              </a:rPr>
              <a:t>söz konusudur</a:t>
            </a:r>
            <a:r>
              <a:rPr lang="tr-TR" sz="2200" dirty="0" smtClean="0">
                <a:latin typeface="Arial" pitchFamily="34" charset="0"/>
                <a:cs typeface="Arial" pitchFamily="34" charset="0"/>
              </a:rPr>
              <a:t>.</a:t>
            </a:r>
          </a:p>
          <a:p>
            <a:endParaRPr lang="tr-TR" sz="2200" dirty="0">
              <a:latin typeface="Arial" pitchFamily="34" charset="0"/>
              <a:cs typeface="Arial" pitchFamily="34" charset="0"/>
            </a:endParaRPr>
          </a:p>
          <a:p>
            <a:r>
              <a:rPr lang="tr-TR" sz="2200" dirty="0" smtClean="0">
                <a:latin typeface="Arial" pitchFamily="34" charset="0"/>
                <a:cs typeface="Arial" pitchFamily="34" charset="0"/>
              </a:rPr>
              <a:t>Bir </a:t>
            </a:r>
            <a:r>
              <a:rPr lang="tr-TR" sz="2200" dirty="0">
                <a:latin typeface="Arial" pitchFamily="34" charset="0"/>
                <a:cs typeface="Arial" pitchFamily="34" charset="0"/>
              </a:rPr>
              <a:t>öğrenci gelişim dosyasının içinde öğrencinin belli bir konudaki yeterlik, anlama, başarı ve becerilerini güvenilir şekilde gösteren </a:t>
            </a:r>
            <a:r>
              <a:rPr lang="tr-TR" sz="2200" b="1" dirty="0">
                <a:latin typeface="Arial" pitchFamily="34" charset="0"/>
                <a:cs typeface="Arial" pitchFamily="34" charset="0"/>
              </a:rPr>
              <a:t>belgeler</a:t>
            </a:r>
            <a:r>
              <a:rPr lang="tr-TR" sz="2200" dirty="0">
                <a:latin typeface="Arial" pitchFamily="34" charset="0"/>
                <a:cs typeface="Arial" pitchFamily="34" charset="0"/>
              </a:rPr>
              <a:t> yer almalıdır.</a:t>
            </a:r>
          </a:p>
        </p:txBody>
      </p:sp>
    </p:spTree>
    <p:extLst>
      <p:ext uri="{BB962C8B-B14F-4D97-AF65-F5344CB8AC3E}">
        <p14:creationId xmlns:p14="http://schemas.microsoft.com/office/powerpoint/2010/main" val="380324675"/>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772DEC-E542-43A0-A417-9D3D10BB5E4C}"/>
              </a:ext>
            </a:extLst>
          </p:cNvPr>
          <p:cNvSpPr>
            <a:spLocks noGrp="1"/>
          </p:cNvSpPr>
          <p:nvPr>
            <p:ph type="title"/>
          </p:nvPr>
        </p:nvSpPr>
        <p:spPr/>
        <p:txBody>
          <a:bodyPr>
            <a:normAutofit/>
          </a:bodyPr>
          <a:lstStyle/>
          <a:p>
            <a:r>
              <a:rPr lang="tr-TR" altLang="tr-TR" sz="3200" dirty="0" smtClean="0">
                <a:solidFill>
                  <a:prstClr val="black"/>
                </a:solidFill>
                <a:latin typeface="Arial" pitchFamily="34" charset="0"/>
                <a:cs typeface="Arial" pitchFamily="34" charset="0"/>
              </a:rPr>
              <a:t>Portfolyo</a:t>
            </a:r>
            <a:r>
              <a:rPr lang="tr-TR" sz="2600" dirty="0">
                <a:solidFill>
                  <a:prstClr val="black"/>
                </a:solidFill>
                <a:latin typeface="Arial" pitchFamily="34" charset="0"/>
                <a:cs typeface="Arial" pitchFamily="34" charset="0"/>
              </a:rPr>
              <a:t>-Ürün</a:t>
            </a:r>
            <a:r>
              <a:rPr lang="tr-TR" altLang="tr-TR" sz="3200" dirty="0" smtClean="0">
                <a:solidFill>
                  <a:prstClr val="black"/>
                </a:solidFill>
                <a:latin typeface="Arial" pitchFamily="34" charset="0"/>
                <a:cs typeface="Arial" pitchFamily="34" charset="0"/>
              </a:rPr>
              <a:t> </a:t>
            </a:r>
            <a:r>
              <a:rPr lang="tr-TR" altLang="tr-TR" sz="3200" dirty="0">
                <a:solidFill>
                  <a:prstClr val="black"/>
                </a:solidFill>
                <a:latin typeface="Arial" pitchFamily="34" charset="0"/>
                <a:cs typeface="Arial" pitchFamily="34" charset="0"/>
              </a:rPr>
              <a:t>(Öğrenci </a:t>
            </a:r>
            <a:r>
              <a:rPr lang="tr-TR" altLang="tr-TR" sz="3200" dirty="0" smtClean="0">
                <a:solidFill>
                  <a:prstClr val="black"/>
                </a:solidFill>
                <a:latin typeface="Arial" pitchFamily="34" charset="0"/>
                <a:cs typeface="Arial" pitchFamily="34" charset="0"/>
              </a:rPr>
              <a:t>Gelişim) Dosyası </a:t>
            </a:r>
            <a:r>
              <a:rPr lang="tr-TR" altLang="tr-TR" sz="3200" dirty="0">
                <a:solidFill>
                  <a:prstClr val="black"/>
                </a:solidFill>
                <a:latin typeface="Arial" pitchFamily="34" charset="0"/>
                <a:cs typeface="Arial" pitchFamily="34" charset="0"/>
              </a:rPr>
              <a:t>Değerlendirmesi</a:t>
            </a:r>
            <a:endParaRPr lang="tr-TR" sz="3200" dirty="0">
              <a:latin typeface="Arial" pitchFamily="34" charset="0"/>
              <a:cs typeface="Arial" pitchFamily="34" charset="0"/>
            </a:endParaRPr>
          </a:p>
        </p:txBody>
      </p:sp>
      <p:sp>
        <p:nvSpPr>
          <p:cNvPr id="3" name="İçerik Yer Tutucusu 2">
            <a:extLst>
              <a:ext uri="{FF2B5EF4-FFF2-40B4-BE49-F238E27FC236}">
                <a16:creationId xmlns:a16="http://schemas.microsoft.com/office/drawing/2014/main" id="{99A51846-8950-400F-9B89-936BAC4924D1}"/>
              </a:ext>
            </a:extLst>
          </p:cNvPr>
          <p:cNvSpPr>
            <a:spLocks noGrp="1"/>
          </p:cNvSpPr>
          <p:nvPr>
            <p:ph idx="1"/>
          </p:nvPr>
        </p:nvSpPr>
        <p:spPr>
          <a:xfrm>
            <a:off x="971600" y="2119256"/>
            <a:ext cx="7344816" cy="3902031"/>
          </a:xfrm>
        </p:spPr>
        <p:txBody>
          <a:bodyPr>
            <a:normAutofit/>
          </a:bodyPr>
          <a:lstStyle/>
          <a:p>
            <a:r>
              <a:rPr lang="tr-TR" sz="2200" dirty="0" smtClean="0">
                <a:latin typeface="Arial" pitchFamily="34" charset="0"/>
                <a:cs typeface="Arial" pitchFamily="34" charset="0"/>
              </a:rPr>
              <a:t>Bu dosyada bulundurulacak </a:t>
            </a:r>
            <a:r>
              <a:rPr lang="tr-TR" sz="2200" b="1" dirty="0">
                <a:latin typeface="Arial" pitchFamily="34" charset="0"/>
                <a:cs typeface="Arial" pitchFamily="34" charset="0"/>
              </a:rPr>
              <a:t>materyaller</a:t>
            </a:r>
            <a:r>
              <a:rPr lang="tr-TR" sz="2200" dirty="0">
                <a:latin typeface="Arial" pitchFamily="34" charset="0"/>
                <a:cs typeface="Arial" pitchFamily="34" charset="0"/>
              </a:rPr>
              <a:t>, </a:t>
            </a:r>
            <a:r>
              <a:rPr lang="tr-TR" sz="2200" b="1" dirty="0">
                <a:latin typeface="Arial" pitchFamily="34" charset="0"/>
                <a:cs typeface="Arial" pitchFamily="34" charset="0"/>
              </a:rPr>
              <a:t>tarih sırasına göre, her konu alanı veya üretilen çalışma türüne göre düzenlenmelidir.</a:t>
            </a:r>
          </a:p>
          <a:p>
            <a:r>
              <a:rPr lang="tr-TR" sz="2200" dirty="0">
                <a:latin typeface="Arial" pitchFamily="34" charset="0"/>
                <a:cs typeface="Arial" pitchFamily="34" charset="0"/>
              </a:rPr>
              <a:t>Bu düzenlemede öğretmen öğrenciyle iş birliğinde olmalıdır.</a:t>
            </a:r>
          </a:p>
          <a:p>
            <a:r>
              <a:rPr lang="tr-TR" sz="2200" dirty="0">
                <a:latin typeface="Arial" pitchFamily="34" charset="0"/>
                <a:cs typeface="Arial" pitchFamily="34" charset="0"/>
              </a:rPr>
              <a:t>Bu durum öğrenciye kendi gelişimini, güçlü ve zayıf yanlarını izleyip, kendi kendini değerlendirme olanağı sağlar. </a:t>
            </a:r>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Bu </a:t>
            </a:r>
            <a:r>
              <a:rPr lang="tr-TR" sz="2200" dirty="0">
                <a:latin typeface="Arial" pitchFamily="34" charset="0"/>
                <a:cs typeface="Arial" pitchFamily="34" charset="0"/>
              </a:rPr>
              <a:t>da </a:t>
            </a:r>
            <a:r>
              <a:rPr lang="tr-TR" sz="2200" b="1" dirty="0">
                <a:latin typeface="Arial" pitchFamily="34" charset="0"/>
                <a:cs typeface="Arial" pitchFamily="34" charset="0"/>
              </a:rPr>
              <a:t>öğrenci motivasyonu açısından çok önemlidir</a:t>
            </a:r>
            <a:r>
              <a:rPr lang="tr-TR" sz="2200" dirty="0">
                <a:latin typeface="Arial" pitchFamily="34" charset="0"/>
                <a:cs typeface="Arial" pitchFamily="34" charset="0"/>
              </a:rPr>
              <a:t>.</a:t>
            </a:r>
          </a:p>
          <a:p>
            <a:endParaRPr lang="tr-TR" dirty="0"/>
          </a:p>
        </p:txBody>
      </p:sp>
    </p:spTree>
    <p:extLst>
      <p:ext uri="{BB962C8B-B14F-4D97-AF65-F5344CB8AC3E}">
        <p14:creationId xmlns:p14="http://schemas.microsoft.com/office/powerpoint/2010/main" val="723013159"/>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025" y="817583"/>
            <a:ext cx="6965245" cy="883226"/>
          </a:xfrm>
        </p:spPr>
        <p:txBody>
          <a:bodyPr>
            <a:normAutofit/>
          </a:bodyPr>
          <a:lstStyle/>
          <a:p>
            <a:r>
              <a:rPr lang="tr-TR" sz="2200" b="1" dirty="0" smtClean="0">
                <a:latin typeface="Arial" pitchFamily="34" charset="0"/>
                <a:cs typeface="Arial" pitchFamily="34" charset="0"/>
              </a:rPr>
              <a:t>Portfolyo </a:t>
            </a:r>
            <a:r>
              <a:rPr lang="tr-TR" sz="2200" b="1" dirty="0">
                <a:latin typeface="Arial" pitchFamily="34" charset="0"/>
                <a:cs typeface="Arial" pitchFamily="34" charset="0"/>
              </a:rPr>
              <a:t>Değerlendirmenin </a:t>
            </a:r>
            <a:r>
              <a:rPr lang="tr-TR" sz="2200" b="1" dirty="0" smtClean="0">
                <a:latin typeface="Arial" pitchFamily="34" charset="0"/>
                <a:cs typeface="Arial" pitchFamily="34" charset="0"/>
              </a:rPr>
              <a:t/>
            </a:r>
            <a:br>
              <a:rPr lang="tr-TR" sz="2200" b="1" dirty="0" smtClean="0">
                <a:latin typeface="Arial" pitchFamily="34" charset="0"/>
                <a:cs typeface="Arial" pitchFamily="34" charset="0"/>
              </a:rPr>
            </a:br>
            <a:r>
              <a:rPr lang="tr-TR" sz="2200" b="1" dirty="0" smtClean="0">
                <a:latin typeface="Arial" pitchFamily="34" charset="0"/>
                <a:cs typeface="Arial" pitchFamily="34" charset="0"/>
              </a:rPr>
              <a:t>Öğrenci </a:t>
            </a:r>
            <a:r>
              <a:rPr lang="tr-TR" sz="2200" b="1" dirty="0">
                <a:latin typeface="Arial" pitchFamily="34" charset="0"/>
                <a:cs typeface="Arial" pitchFamily="34" charset="0"/>
              </a:rPr>
              <a:t>Açısından Avantajları</a:t>
            </a:r>
            <a:endParaRPr lang="tr-TR" sz="2200" dirty="0">
              <a:latin typeface="Arial" pitchFamily="34" charset="0"/>
              <a:cs typeface="Arial" pitchFamily="34" charset="0"/>
            </a:endParaRPr>
          </a:p>
        </p:txBody>
      </p:sp>
      <p:sp>
        <p:nvSpPr>
          <p:cNvPr id="3" name="İçerik Yer Tutucusu 2"/>
          <p:cNvSpPr>
            <a:spLocks noGrp="1"/>
          </p:cNvSpPr>
          <p:nvPr>
            <p:ph idx="1"/>
          </p:nvPr>
        </p:nvSpPr>
        <p:spPr>
          <a:xfrm>
            <a:off x="1043608" y="1772816"/>
            <a:ext cx="7128792" cy="4392488"/>
          </a:xfrm>
        </p:spPr>
        <p:txBody>
          <a:bodyPr>
            <a:normAutofit/>
          </a:bodyPr>
          <a:lstStyle/>
          <a:p>
            <a:r>
              <a:rPr lang="tr-TR" sz="2200" dirty="0" smtClean="0">
                <a:latin typeface="Arial" pitchFamily="34" charset="0"/>
                <a:cs typeface="Arial" pitchFamily="34" charset="0"/>
              </a:rPr>
              <a:t>Bir </a:t>
            </a:r>
            <a:r>
              <a:rPr lang="tr-TR" sz="2200" dirty="0">
                <a:latin typeface="Arial" pitchFamily="34" charset="0"/>
                <a:cs typeface="Arial" pitchFamily="34" charset="0"/>
              </a:rPr>
              <a:t>sınav kağıdı üzerindeki öğrenci başarısını değerlendirmek yerine bir öğretim süreci içerisinde öğrencinin gelişimini takip etmeyi mümkün kılar. </a:t>
            </a:r>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Bir </a:t>
            </a:r>
            <a:r>
              <a:rPr lang="tr-TR" sz="2200" dirty="0">
                <a:latin typeface="Arial" pitchFamily="34" charset="0"/>
                <a:cs typeface="Arial" pitchFamily="34" charset="0"/>
              </a:rPr>
              <a:t>öğrenme süreci içerisinde öğrencinin harcadığı zamanı, çalışmalarını, performansını, müsveddelerini, eksikliklerini ve düzeltmelerini ayrıntılı bir şekilde gösterir. </a:t>
            </a:r>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Öğrencinin </a:t>
            </a:r>
            <a:r>
              <a:rPr lang="tr-TR" sz="2200" dirty="0">
                <a:latin typeface="Arial" pitchFamily="34" charset="0"/>
                <a:cs typeface="Arial" pitchFamily="34" charset="0"/>
              </a:rPr>
              <a:t>müsveddeden, karalamalara ve düzeltmeye kadar çalışmasının her bölümünün önemli olduğunu ve birbiriyle ilişkili olduğunu fark etmesini sağlar. </a:t>
            </a:r>
            <a:endParaRPr lang="tr-TR" sz="2200" dirty="0" smtClean="0">
              <a:latin typeface="Arial" pitchFamily="34" charset="0"/>
              <a:cs typeface="Arial" pitchFamily="34" charset="0"/>
            </a:endParaRPr>
          </a:p>
          <a:p>
            <a:endParaRPr lang="tr-TR" dirty="0"/>
          </a:p>
        </p:txBody>
      </p:sp>
    </p:spTree>
    <p:extLst>
      <p:ext uri="{BB962C8B-B14F-4D97-AF65-F5344CB8AC3E}">
        <p14:creationId xmlns:p14="http://schemas.microsoft.com/office/powerpoint/2010/main" val="11582151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025" y="817583"/>
            <a:ext cx="6965245" cy="883226"/>
          </a:xfrm>
        </p:spPr>
        <p:txBody>
          <a:bodyPr>
            <a:normAutofit/>
          </a:bodyPr>
          <a:lstStyle/>
          <a:p>
            <a:r>
              <a:rPr lang="tr-TR" sz="2200" b="1" dirty="0" smtClean="0">
                <a:latin typeface="Arial" pitchFamily="34" charset="0"/>
                <a:cs typeface="Arial" pitchFamily="34" charset="0"/>
              </a:rPr>
              <a:t>Portfolyo </a:t>
            </a:r>
            <a:r>
              <a:rPr lang="tr-TR" sz="2200" b="1" dirty="0">
                <a:latin typeface="Arial" pitchFamily="34" charset="0"/>
                <a:cs typeface="Arial" pitchFamily="34" charset="0"/>
              </a:rPr>
              <a:t>Değerlendirmenin </a:t>
            </a:r>
            <a:r>
              <a:rPr lang="tr-TR" sz="2200" b="1" dirty="0" smtClean="0">
                <a:latin typeface="Arial" pitchFamily="34" charset="0"/>
                <a:cs typeface="Arial" pitchFamily="34" charset="0"/>
              </a:rPr>
              <a:t/>
            </a:r>
            <a:br>
              <a:rPr lang="tr-TR" sz="2200" b="1" dirty="0" smtClean="0">
                <a:latin typeface="Arial" pitchFamily="34" charset="0"/>
                <a:cs typeface="Arial" pitchFamily="34" charset="0"/>
              </a:rPr>
            </a:br>
            <a:r>
              <a:rPr lang="tr-TR" sz="2200" b="1" dirty="0" smtClean="0">
                <a:latin typeface="Arial" pitchFamily="34" charset="0"/>
                <a:cs typeface="Arial" pitchFamily="34" charset="0"/>
              </a:rPr>
              <a:t>Öğrenci </a:t>
            </a:r>
            <a:r>
              <a:rPr lang="tr-TR" sz="2200" b="1" dirty="0">
                <a:latin typeface="Arial" pitchFamily="34" charset="0"/>
                <a:cs typeface="Arial" pitchFamily="34" charset="0"/>
              </a:rPr>
              <a:t>Açısından Avantajları</a:t>
            </a:r>
            <a:endParaRPr lang="tr-TR" sz="2200" dirty="0">
              <a:latin typeface="Arial" pitchFamily="34" charset="0"/>
              <a:cs typeface="Arial" pitchFamily="34" charset="0"/>
            </a:endParaRPr>
          </a:p>
        </p:txBody>
      </p:sp>
      <p:sp>
        <p:nvSpPr>
          <p:cNvPr id="3" name="İçerik Yer Tutucusu 2"/>
          <p:cNvSpPr>
            <a:spLocks noGrp="1"/>
          </p:cNvSpPr>
          <p:nvPr>
            <p:ph idx="1"/>
          </p:nvPr>
        </p:nvSpPr>
        <p:spPr>
          <a:xfrm>
            <a:off x="1043608" y="1772816"/>
            <a:ext cx="7128792" cy="4392488"/>
          </a:xfrm>
        </p:spPr>
        <p:txBody>
          <a:bodyPr>
            <a:normAutofit/>
          </a:bodyPr>
          <a:lstStyle/>
          <a:p>
            <a:r>
              <a:rPr lang="tr-TR" sz="2200" dirty="0" smtClean="0">
                <a:latin typeface="Arial" pitchFamily="34" charset="0"/>
                <a:cs typeface="Arial" pitchFamily="34" charset="0"/>
              </a:rPr>
              <a:t>Bir </a:t>
            </a:r>
            <a:r>
              <a:rPr lang="tr-TR" sz="2200" dirty="0">
                <a:latin typeface="Arial" pitchFamily="34" charset="0"/>
                <a:cs typeface="Arial" pitchFamily="34" charset="0"/>
              </a:rPr>
              <a:t>öğrenme ünitesi içerisindeki bir çok adımdan sonra öğrencideki gelişmeleri gösterir. </a:t>
            </a:r>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Öğrenci </a:t>
            </a:r>
            <a:r>
              <a:rPr lang="tr-TR" sz="2200" dirty="0">
                <a:latin typeface="Arial" pitchFamily="34" charset="0"/>
                <a:cs typeface="Arial" pitchFamily="34" charset="0"/>
              </a:rPr>
              <a:t>en iyi yaptığı çalışmaları bireysel gelişim dosyasına koymayı ve çalışmaları ile iftihar etmeyi, çalışma için daha fazla sorumluluk almayı öğrenir. </a:t>
            </a:r>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Öğrencinin </a:t>
            </a:r>
            <a:r>
              <a:rPr lang="tr-TR" sz="2200" dirty="0">
                <a:latin typeface="Arial" pitchFamily="34" charset="0"/>
                <a:cs typeface="Arial" pitchFamily="34" charset="0"/>
              </a:rPr>
              <a:t>kendi çalışmalarını değerlendirmesine rehberlik eder</a:t>
            </a:r>
            <a:r>
              <a:rPr lang="tr-TR" sz="2200" dirty="0" smtClean="0">
                <a:latin typeface="Arial" pitchFamily="34" charset="0"/>
                <a:cs typeface="Arial" pitchFamily="34" charset="0"/>
              </a:rPr>
              <a:t>.</a:t>
            </a:r>
          </a:p>
          <a:p>
            <a:r>
              <a:rPr lang="tr-TR" sz="2200" dirty="0" smtClean="0">
                <a:latin typeface="Arial" pitchFamily="34" charset="0"/>
                <a:cs typeface="Arial" pitchFamily="34" charset="0"/>
              </a:rPr>
              <a:t> </a:t>
            </a:r>
            <a:r>
              <a:rPr lang="tr-TR" sz="2200" dirty="0">
                <a:latin typeface="Arial" pitchFamily="34" charset="0"/>
                <a:cs typeface="Arial" pitchFamily="34" charset="0"/>
              </a:rPr>
              <a:t>Öğrencinin yaratıcılığını geliştirmede daha bilinçli olmasını </a:t>
            </a:r>
            <a:r>
              <a:rPr lang="tr-TR" sz="2200" dirty="0" smtClean="0">
                <a:latin typeface="Arial" pitchFamily="34" charset="0"/>
                <a:cs typeface="Arial" pitchFamily="34" charset="0"/>
              </a:rPr>
              <a:t>sağlar.</a:t>
            </a:r>
            <a:endParaRPr lang="tr-TR" sz="2200" dirty="0">
              <a:latin typeface="Arial" pitchFamily="34" charset="0"/>
              <a:cs typeface="Arial" pitchFamily="34" charset="0"/>
            </a:endParaRPr>
          </a:p>
        </p:txBody>
      </p:sp>
    </p:spTree>
    <p:extLst>
      <p:ext uri="{BB962C8B-B14F-4D97-AF65-F5344CB8AC3E}">
        <p14:creationId xmlns:p14="http://schemas.microsoft.com/office/powerpoint/2010/main" val="2467411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200" b="1" dirty="0" smtClean="0">
                <a:latin typeface="Arial" pitchFamily="34" charset="0"/>
                <a:cs typeface="Arial" pitchFamily="34" charset="0"/>
              </a:rPr>
              <a:t>Portfolyo </a:t>
            </a:r>
            <a:r>
              <a:rPr lang="tr-TR" sz="2200" b="1" dirty="0">
                <a:latin typeface="Arial" pitchFamily="34" charset="0"/>
                <a:cs typeface="Arial" pitchFamily="34" charset="0"/>
              </a:rPr>
              <a:t>Değerlendirmenin </a:t>
            </a:r>
            <a:r>
              <a:rPr lang="tr-TR" sz="2200" b="1" dirty="0" smtClean="0">
                <a:latin typeface="Arial" pitchFamily="34" charset="0"/>
                <a:cs typeface="Arial" pitchFamily="34" charset="0"/>
              </a:rPr>
              <a:t/>
            </a:r>
            <a:br>
              <a:rPr lang="tr-TR" sz="2200" b="1" dirty="0" smtClean="0">
                <a:latin typeface="Arial" pitchFamily="34" charset="0"/>
                <a:cs typeface="Arial" pitchFamily="34" charset="0"/>
              </a:rPr>
            </a:br>
            <a:r>
              <a:rPr lang="tr-TR" sz="2200" b="1" dirty="0" smtClean="0">
                <a:latin typeface="Arial" pitchFamily="34" charset="0"/>
                <a:cs typeface="Arial" pitchFamily="34" charset="0"/>
              </a:rPr>
              <a:t>Öğretmen </a:t>
            </a:r>
            <a:r>
              <a:rPr lang="tr-TR" sz="2200" b="1" dirty="0">
                <a:latin typeface="Arial" pitchFamily="34" charset="0"/>
                <a:cs typeface="Arial" pitchFamily="34" charset="0"/>
              </a:rPr>
              <a:t>Açısından Avantajları</a:t>
            </a:r>
            <a:endParaRPr lang="tr-TR" sz="2200" dirty="0">
              <a:latin typeface="Arial" pitchFamily="34" charset="0"/>
              <a:cs typeface="Arial" pitchFamily="34" charset="0"/>
            </a:endParaRPr>
          </a:p>
        </p:txBody>
      </p:sp>
      <p:sp>
        <p:nvSpPr>
          <p:cNvPr id="3" name="İçerik Yer Tutucusu 2"/>
          <p:cNvSpPr>
            <a:spLocks noGrp="1"/>
          </p:cNvSpPr>
          <p:nvPr>
            <p:ph idx="1"/>
          </p:nvPr>
        </p:nvSpPr>
        <p:spPr>
          <a:xfrm>
            <a:off x="755576" y="1988841"/>
            <a:ext cx="7560840" cy="3734229"/>
          </a:xfrm>
        </p:spPr>
        <p:txBody>
          <a:bodyPr>
            <a:noAutofit/>
          </a:bodyPr>
          <a:lstStyle/>
          <a:p>
            <a:pPr>
              <a:buFont typeface="Wingdings" pitchFamily="2" charset="2"/>
              <a:buChar char="Ø"/>
            </a:pPr>
            <a:r>
              <a:rPr lang="tr-TR" sz="2200" dirty="0" smtClean="0">
                <a:latin typeface="Arial" pitchFamily="34" charset="0"/>
                <a:cs typeface="Arial" pitchFamily="34" charset="0"/>
              </a:rPr>
              <a:t>Öğretmenin </a:t>
            </a:r>
            <a:r>
              <a:rPr lang="tr-TR" sz="2200" dirty="0">
                <a:latin typeface="Arial" pitchFamily="34" charset="0"/>
                <a:cs typeface="Arial" pitchFamily="34" charset="0"/>
              </a:rPr>
              <a:t>öğrenme-öğretme süreci içerisinde her bir öğrencinin, gelişimleri ile ilgili müsvedde, karalama, düzeltme ve sonuca giden performansını içeren geniş bir kaydının elinde olmasını sağlar. </a:t>
            </a:r>
            <a:endParaRPr lang="tr-TR" sz="2200" dirty="0" smtClean="0">
              <a:latin typeface="Arial" pitchFamily="34" charset="0"/>
              <a:cs typeface="Arial" pitchFamily="34" charset="0"/>
            </a:endParaRPr>
          </a:p>
          <a:p>
            <a:pPr>
              <a:buFont typeface="Wingdings" pitchFamily="2" charset="2"/>
              <a:buChar char="Ø"/>
            </a:pPr>
            <a:r>
              <a:rPr lang="tr-TR" sz="2200" dirty="0" smtClean="0">
                <a:latin typeface="Arial" pitchFamily="34" charset="0"/>
                <a:cs typeface="Arial" pitchFamily="34" charset="0"/>
              </a:rPr>
              <a:t>Öğretmenler </a:t>
            </a:r>
            <a:r>
              <a:rPr lang="tr-TR" sz="2200" dirty="0">
                <a:latin typeface="Arial" pitchFamily="34" charset="0"/>
                <a:cs typeface="Arial" pitchFamily="34" charset="0"/>
              </a:rPr>
              <a:t>arasında öğretim </a:t>
            </a:r>
            <a:r>
              <a:rPr lang="tr-TR" sz="2200" dirty="0" smtClean="0">
                <a:latin typeface="Arial" pitchFamily="34" charset="0"/>
                <a:cs typeface="Arial" pitchFamily="34" charset="0"/>
              </a:rPr>
              <a:t>materyallerinin </a:t>
            </a:r>
            <a:r>
              <a:rPr lang="tr-TR" sz="2200" dirty="0">
                <a:latin typeface="Arial" pitchFamily="34" charset="0"/>
                <a:cs typeface="Arial" pitchFamily="34" charset="0"/>
              </a:rPr>
              <a:t>ve tekniklerinin paylaşımına katkıda bulunur. </a:t>
            </a:r>
            <a:endParaRPr lang="tr-TR" sz="2200" dirty="0" smtClean="0">
              <a:latin typeface="Arial" pitchFamily="34" charset="0"/>
              <a:cs typeface="Arial" pitchFamily="34" charset="0"/>
            </a:endParaRPr>
          </a:p>
          <a:p>
            <a:pPr>
              <a:buFont typeface="Wingdings" pitchFamily="2" charset="2"/>
              <a:buChar char="Ø"/>
            </a:pPr>
            <a:r>
              <a:rPr lang="tr-TR" sz="2200" dirty="0" smtClean="0">
                <a:latin typeface="Arial" pitchFamily="34" charset="0"/>
                <a:cs typeface="Arial" pitchFamily="34" charset="0"/>
              </a:rPr>
              <a:t>Başka </a:t>
            </a:r>
            <a:r>
              <a:rPr lang="tr-TR" sz="2200" dirty="0">
                <a:latin typeface="Arial" pitchFamily="34" charset="0"/>
                <a:cs typeface="Arial" pitchFamily="34" charset="0"/>
              </a:rPr>
              <a:t>sınıflardaki öğrencilerin çalışmalarını incelerken, öğretimle ilgili fikirlerini geliştirme olanağı bulur. </a:t>
            </a:r>
            <a:endParaRPr lang="tr-TR" sz="2200" dirty="0" smtClean="0">
              <a:latin typeface="Arial" pitchFamily="34" charset="0"/>
              <a:cs typeface="Arial" pitchFamily="34" charset="0"/>
            </a:endParaRPr>
          </a:p>
          <a:p>
            <a:pPr>
              <a:buFont typeface="Wingdings" pitchFamily="2" charset="2"/>
              <a:buChar char="Ø"/>
            </a:pPr>
            <a:r>
              <a:rPr lang="tr-TR" sz="2200" dirty="0" smtClean="0">
                <a:latin typeface="Arial" pitchFamily="34" charset="0"/>
                <a:cs typeface="Arial" pitchFamily="34" charset="0"/>
              </a:rPr>
              <a:t>Bir </a:t>
            </a:r>
            <a:r>
              <a:rPr lang="tr-TR" sz="2200" dirty="0">
                <a:latin typeface="Arial" pitchFamily="34" charset="0"/>
                <a:cs typeface="Arial" pitchFamily="34" charset="0"/>
              </a:rPr>
              <a:t>öğrencinin bir bütün olarak gelişim aşamalarını izleme fırsatını elde eder. </a:t>
            </a:r>
          </a:p>
        </p:txBody>
      </p:sp>
    </p:spTree>
    <p:extLst>
      <p:ext uri="{BB962C8B-B14F-4D97-AF65-F5344CB8AC3E}">
        <p14:creationId xmlns:p14="http://schemas.microsoft.com/office/powerpoint/2010/main" val="61382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2" y="1052736"/>
            <a:ext cx="720080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3334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b="1" dirty="0" smtClean="0">
                <a:latin typeface="Arial" pitchFamily="34" charset="0"/>
                <a:cs typeface="Arial" pitchFamily="34" charset="0"/>
              </a:rPr>
              <a:t>Portfolyo Değerlendirmenin </a:t>
            </a:r>
            <a:br>
              <a:rPr lang="tr-TR" sz="2800" b="1" dirty="0" smtClean="0">
                <a:latin typeface="Arial" pitchFamily="34" charset="0"/>
                <a:cs typeface="Arial" pitchFamily="34" charset="0"/>
              </a:rPr>
            </a:br>
            <a:r>
              <a:rPr lang="tr-TR" sz="2800" b="1" dirty="0" smtClean="0">
                <a:latin typeface="Arial" pitchFamily="34" charset="0"/>
                <a:cs typeface="Arial" pitchFamily="34" charset="0"/>
              </a:rPr>
              <a:t>Sınırlılıkları</a:t>
            </a:r>
            <a:endParaRPr lang="tr-TR" sz="2800" b="1" dirty="0">
              <a:latin typeface="Arial" pitchFamily="34" charset="0"/>
              <a:cs typeface="Arial" pitchFamily="34" charset="0"/>
            </a:endParaRPr>
          </a:p>
        </p:txBody>
      </p:sp>
      <p:sp>
        <p:nvSpPr>
          <p:cNvPr id="3" name="İçerik Yer Tutucusu 2"/>
          <p:cNvSpPr>
            <a:spLocks noGrp="1"/>
          </p:cNvSpPr>
          <p:nvPr>
            <p:ph idx="1"/>
          </p:nvPr>
        </p:nvSpPr>
        <p:spPr>
          <a:xfrm>
            <a:off x="1043608" y="2119257"/>
            <a:ext cx="6984776" cy="3603812"/>
          </a:xfrm>
        </p:spPr>
        <p:txBody>
          <a:bodyPr>
            <a:normAutofit fontScale="92500" lnSpcReduction="20000"/>
          </a:bodyPr>
          <a:lstStyle/>
          <a:p>
            <a:pPr marL="0" lvl="0" indent="0" defTabSz="457200">
              <a:spcBef>
                <a:spcPts val="1000"/>
              </a:spcBef>
              <a:buClr>
                <a:srgbClr val="B31166"/>
              </a:buClr>
              <a:buSzPct val="80000"/>
              <a:buNone/>
            </a:pPr>
            <a:r>
              <a:rPr lang="tr-TR" altLang="zh-CN" dirty="0" smtClean="0">
                <a:latin typeface="Arial" pitchFamily="34" charset="0"/>
                <a:ea typeface="宋体"/>
                <a:cs typeface="Arial" pitchFamily="34" charset="0"/>
              </a:rPr>
              <a:t>Portfolyoların (Öğrenci Dosyalarının); </a:t>
            </a:r>
          </a:p>
          <a:p>
            <a:pPr marL="342900" lvl="0" indent="-342900" defTabSz="457200">
              <a:spcBef>
                <a:spcPts val="1000"/>
              </a:spcBef>
              <a:buClr>
                <a:srgbClr val="B31166"/>
              </a:buClr>
              <a:buSzPct val="80000"/>
              <a:buFont typeface="Wingdings 3" charset="2"/>
              <a:buChar char=""/>
            </a:pPr>
            <a:r>
              <a:rPr lang="tr-TR" altLang="zh-CN" dirty="0" smtClean="0">
                <a:latin typeface="Arial" pitchFamily="34" charset="0"/>
                <a:ea typeface="宋体"/>
                <a:cs typeface="Arial" pitchFamily="34" charset="0"/>
              </a:rPr>
              <a:t>Puanlama subjektifliği,</a:t>
            </a:r>
          </a:p>
          <a:p>
            <a:pPr marL="342900" lvl="0" indent="-342900" defTabSz="457200">
              <a:spcBef>
                <a:spcPts val="1000"/>
              </a:spcBef>
              <a:buClr>
                <a:srgbClr val="B31166"/>
              </a:buClr>
              <a:buSzPct val="80000"/>
              <a:buFont typeface="Wingdings 3" charset="2"/>
              <a:buChar char=""/>
            </a:pPr>
            <a:r>
              <a:rPr lang="tr-TR" altLang="zh-CN" dirty="0" smtClean="0">
                <a:latin typeface="Arial" pitchFamily="34" charset="0"/>
                <a:ea typeface="宋体"/>
                <a:cs typeface="Arial" pitchFamily="34" charset="0"/>
              </a:rPr>
              <a:t>Öğrenci kalabalıklığı, </a:t>
            </a:r>
          </a:p>
          <a:p>
            <a:pPr marL="342900" lvl="0" indent="-342900" defTabSz="457200">
              <a:spcBef>
                <a:spcPts val="1000"/>
              </a:spcBef>
              <a:buClr>
                <a:srgbClr val="B31166"/>
              </a:buClr>
              <a:buSzPct val="80000"/>
              <a:buFont typeface="Wingdings 3" charset="2"/>
              <a:buChar char=""/>
            </a:pPr>
            <a:r>
              <a:rPr lang="tr-TR" altLang="zh-CN" dirty="0" smtClean="0">
                <a:latin typeface="Arial" pitchFamily="34" charset="0"/>
                <a:ea typeface="宋体"/>
                <a:cs typeface="Arial" pitchFamily="34" charset="0"/>
              </a:rPr>
              <a:t>Maliyet yüksekliği,</a:t>
            </a:r>
          </a:p>
          <a:p>
            <a:pPr marL="342900" lvl="0" indent="-342900" defTabSz="457200">
              <a:spcBef>
                <a:spcPts val="1000"/>
              </a:spcBef>
              <a:buClr>
                <a:srgbClr val="B31166"/>
              </a:buClr>
              <a:buSzPct val="80000"/>
              <a:buFont typeface="Wingdings 3" charset="2"/>
              <a:buChar char=""/>
            </a:pPr>
            <a:r>
              <a:rPr lang="tr-TR" altLang="zh-CN" dirty="0" smtClean="0">
                <a:latin typeface="Arial" pitchFamily="34" charset="0"/>
                <a:ea typeface="宋体"/>
                <a:cs typeface="Arial" pitchFamily="34" charset="0"/>
              </a:rPr>
              <a:t> Kalabalık sınıflarda saklama zorluğu, </a:t>
            </a:r>
          </a:p>
          <a:p>
            <a:pPr marL="342900" lvl="0" indent="-342900" defTabSz="457200">
              <a:spcBef>
                <a:spcPts val="1000"/>
              </a:spcBef>
              <a:buClr>
                <a:srgbClr val="B31166"/>
              </a:buClr>
              <a:buSzPct val="80000"/>
              <a:buFont typeface="Wingdings 3" charset="2"/>
              <a:buChar char=""/>
            </a:pPr>
            <a:r>
              <a:rPr lang="tr-TR" altLang="zh-CN" dirty="0" smtClean="0">
                <a:latin typeface="Arial" pitchFamily="34" charset="0"/>
                <a:ea typeface="宋体"/>
                <a:cs typeface="Arial" pitchFamily="34" charset="0"/>
              </a:rPr>
              <a:t>Hazırlanmasının uzun sürmesi, </a:t>
            </a:r>
          </a:p>
          <a:p>
            <a:pPr marL="342900" lvl="0" indent="-342900" defTabSz="457200">
              <a:spcBef>
                <a:spcPts val="1000"/>
              </a:spcBef>
              <a:buClr>
                <a:srgbClr val="B31166"/>
              </a:buClr>
              <a:buSzPct val="80000"/>
              <a:buFont typeface="Wingdings 3" charset="2"/>
              <a:buChar char=""/>
            </a:pPr>
            <a:r>
              <a:rPr lang="tr-TR" altLang="zh-CN" dirty="0" smtClean="0">
                <a:latin typeface="Arial" pitchFamily="34" charset="0"/>
                <a:ea typeface="宋体"/>
                <a:cs typeface="Arial" pitchFamily="34" charset="0"/>
              </a:rPr>
              <a:t>İ</a:t>
            </a:r>
            <a:r>
              <a:rPr lang="tr-TR" altLang="en-US" dirty="0" smtClean="0">
                <a:latin typeface="Arial" pitchFamily="34" charset="0"/>
                <a:cs typeface="Arial" pitchFamily="34" charset="0"/>
              </a:rPr>
              <a:t>çeriğinin</a:t>
            </a:r>
            <a:r>
              <a:rPr lang="tr-TR" altLang="zh-CN" dirty="0" smtClean="0">
                <a:latin typeface="Arial" pitchFamily="34" charset="0"/>
                <a:ea typeface="宋体"/>
                <a:cs typeface="Arial" pitchFamily="34" charset="0"/>
              </a:rPr>
              <a:t> öğrenci tarafından hazırlanıp hazırlanmadığının tam olarak bilinmemesi </a:t>
            </a:r>
          </a:p>
          <a:p>
            <a:pPr marL="0" lvl="0" indent="0" defTabSz="457200">
              <a:spcBef>
                <a:spcPts val="1000"/>
              </a:spcBef>
              <a:buClr>
                <a:srgbClr val="B31166"/>
              </a:buClr>
              <a:buSzPct val="80000"/>
              <a:buNone/>
            </a:pPr>
            <a:r>
              <a:rPr lang="tr-TR" altLang="zh-CN" dirty="0" smtClean="0">
                <a:latin typeface="Arial" pitchFamily="34" charset="0"/>
                <a:ea typeface="宋体"/>
                <a:cs typeface="Arial" pitchFamily="34" charset="0"/>
              </a:rPr>
              <a:t>gibi sınırlılıkları vardır.</a:t>
            </a:r>
          </a:p>
          <a:p>
            <a:endParaRPr lang="tr-TR" dirty="0"/>
          </a:p>
        </p:txBody>
      </p:sp>
    </p:spTree>
    <p:extLst>
      <p:ext uri="{BB962C8B-B14F-4D97-AF65-F5344CB8AC3E}">
        <p14:creationId xmlns:p14="http://schemas.microsoft.com/office/powerpoint/2010/main" val="3272731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3569" y="715527"/>
            <a:ext cx="7704856" cy="1202485"/>
          </a:xfrm>
        </p:spPr>
        <p:txBody>
          <a:bodyPr>
            <a:normAutofit/>
          </a:bodyPr>
          <a:lstStyle/>
          <a:p>
            <a:r>
              <a:rPr lang="tr-TR"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Performans Değerlendirme</a:t>
            </a:r>
            <a:endParaRPr lang="tr-TR" dirty="0"/>
          </a:p>
        </p:txBody>
      </p:sp>
      <p:pic>
        <p:nvPicPr>
          <p:cNvPr id="4" name="İçerik Yer Tutucusu 3"/>
          <p:cNvPicPr>
            <a:picLocks noGrp="1" noChangeAspect="1"/>
          </p:cNvPicPr>
          <p:nvPr>
            <p:ph idx="1"/>
          </p:nvPr>
        </p:nvPicPr>
        <p:blipFill>
          <a:blip r:embed="rId2"/>
          <a:stretch>
            <a:fillRect/>
          </a:stretch>
        </p:blipFill>
        <p:spPr>
          <a:xfrm>
            <a:off x="5222" y="2020071"/>
            <a:ext cx="4762500" cy="2381250"/>
          </a:xfrm>
          <a:prstGeom prst="rect">
            <a:avLst/>
          </a:prstGeom>
        </p:spPr>
      </p:pic>
      <p:pic>
        <p:nvPicPr>
          <p:cNvPr id="5" name="Resim 4"/>
          <p:cNvPicPr>
            <a:picLocks noChangeAspect="1"/>
          </p:cNvPicPr>
          <p:nvPr/>
        </p:nvPicPr>
        <p:blipFill>
          <a:blip r:embed="rId3"/>
          <a:stretch>
            <a:fillRect/>
          </a:stretch>
        </p:blipFill>
        <p:spPr>
          <a:xfrm>
            <a:off x="5220072" y="2020071"/>
            <a:ext cx="3773291" cy="2517044"/>
          </a:xfrm>
          <a:prstGeom prst="rect">
            <a:avLst/>
          </a:prstGeom>
        </p:spPr>
      </p:pic>
      <p:pic>
        <p:nvPicPr>
          <p:cNvPr id="6" name="Resim 5"/>
          <p:cNvPicPr>
            <a:picLocks noChangeAspect="1"/>
          </p:cNvPicPr>
          <p:nvPr/>
        </p:nvPicPr>
        <p:blipFill>
          <a:blip r:embed="rId4"/>
          <a:stretch>
            <a:fillRect/>
          </a:stretch>
        </p:blipFill>
        <p:spPr>
          <a:xfrm>
            <a:off x="1835696" y="4401321"/>
            <a:ext cx="4818112" cy="2421101"/>
          </a:xfrm>
          <a:prstGeom prst="rect">
            <a:avLst/>
          </a:prstGeom>
        </p:spPr>
      </p:pic>
    </p:spTree>
    <p:extLst>
      <p:ext uri="{BB962C8B-B14F-4D97-AF65-F5344CB8AC3E}">
        <p14:creationId xmlns:p14="http://schemas.microsoft.com/office/powerpoint/2010/main" val="8598767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971600" y="1916832"/>
            <a:ext cx="7128792" cy="3528388"/>
          </a:xfrm>
        </p:spPr>
        <p:txBody>
          <a:bodyPr>
            <a:normAutofit/>
          </a:bodyPr>
          <a:lstStyle/>
          <a:p>
            <a:pPr>
              <a:spcBef>
                <a:spcPts val="1200"/>
              </a:spcBef>
            </a:pPr>
            <a:r>
              <a:rPr lang="tr-TR" sz="2200" dirty="0" smtClean="0">
                <a:latin typeface="Arial" pitchFamily="34" charset="0"/>
                <a:cs typeface="Arial" pitchFamily="34" charset="0"/>
              </a:rPr>
              <a:t>Performans değerlendirmede, öğrenci </a:t>
            </a:r>
            <a:r>
              <a:rPr lang="tr-TR" sz="2200" b="1" dirty="0" smtClean="0">
                <a:latin typeface="Arial" pitchFamily="34" charset="0"/>
                <a:cs typeface="Arial" pitchFamily="34" charset="0"/>
              </a:rPr>
              <a:t>performansının somut bir şekilde ortaya konulması </a:t>
            </a:r>
            <a:r>
              <a:rPr lang="tr-TR" sz="2200" dirty="0" smtClean="0">
                <a:latin typeface="Arial" pitchFamily="34" charset="0"/>
                <a:cs typeface="Arial" pitchFamily="34" charset="0"/>
              </a:rPr>
              <a:t>için öğrenciye uygulama olanağı sağlama ve öğrencinin öğrendiği bilgileri kullanarak </a:t>
            </a:r>
            <a:r>
              <a:rPr lang="tr-TR" sz="2200" b="1" dirty="0" smtClean="0">
                <a:latin typeface="Arial" pitchFamily="34" charset="0"/>
                <a:cs typeface="Arial" pitchFamily="34" charset="0"/>
              </a:rPr>
              <a:t>kritik düşünme becerisini </a:t>
            </a:r>
            <a:r>
              <a:rPr lang="tr-TR" sz="2200" dirty="0" smtClean="0">
                <a:latin typeface="Arial" pitchFamily="34" charset="0"/>
                <a:cs typeface="Arial" pitchFamily="34" charset="0"/>
              </a:rPr>
              <a:t>ölçmeyi amaçlar. </a:t>
            </a:r>
          </a:p>
          <a:p>
            <a:pPr>
              <a:spcBef>
                <a:spcPts val="1200"/>
              </a:spcBef>
            </a:pPr>
            <a:r>
              <a:rPr lang="tr-TR" sz="2200" dirty="0" smtClean="0">
                <a:latin typeface="Arial" pitchFamily="34" charset="0"/>
                <a:cs typeface="Arial" pitchFamily="34" charset="0"/>
              </a:rPr>
              <a:t>Bu açıklamalardan da anlaşılacağı gibi, alternatif ölçme ve değerlendirme yöntemlerini önerenler öğrencinin </a:t>
            </a:r>
            <a:r>
              <a:rPr lang="tr-TR" sz="2200" b="1" dirty="0" smtClean="0">
                <a:latin typeface="Arial" pitchFamily="34" charset="0"/>
                <a:cs typeface="Arial" pitchFamily="34" charset="0"/>
              </a:rPr>
              <a:t>ezberleyebilme becerisinin ölçülmesine dayalı testleri yetersiz </a:t>
            </a:r>
            <a:r>
              <a:rPr lang="tr-TR" sz="2200" dirty="0" smtClean="0">
                <a:latin typeface="Arial" pitchFamily="34" charset="0"/>
                <a:cs typeface="Arial" pitchFamily="34" charset="0"/>
              </a:rPr>
              <a:t>görmektedir.</a:t>
            </a:r>
            <a:endParaRPr lang="tr-TR" sz="2200" dirty="0">
              <a:latin typeface="Arial" pitchFamily="34" charset="0"/>
              <a:cs typeface="Arial" pitchFamily="34" charset="0"/>
            </a:endParaRPr>
          </a:p>
        </p:txBody>
      </p:sp>
      <p:sp>
        <p:nvSpPr>
          <p:cNvPr id="3" name="Dikdörtgen 2"/>
          <p:cNvSpPr/>
          <p:nvPr/>
        </p:nvSpPr>
        <p:spPr>
          <a:xfrm>
            <a:off x="1475656" y="1124744"/>
            <a:ext cx="5904656" cy="584775"/>
          </a:xfrm>
          <a:prstGeom prst="rect">
            <a:avLst/>
          </a:prstGeom>
        </p:spPr>
        <p:txBody>
          <a:bodyPr wrap="square">
            <a:spAutoFit/>
          </a:bodyPr>
          <a:lstStyle/>
          <a:p>
            <a:r>
              <a:rPr lang="tr-TR" sz="3200" dirty="0">
                <a:solidFill>
                  <a:prstClr val="black"/>
                </a:solidFill>
              </a:rPr>
              <a:t>Performans </a:t>
            </a:r>
            <a:r>
              <a:rPr lang="tr-TR" sz="3200" dirty="0" smtClean="0">
                <a:solidFill>
                  <a:prstClr val="black"/>
                </a:solidFill>
              </a:rPr>
              <a:t>Değerlendirmede</a:t>
            </a:r>
            <a:endParaRPr lang="tr-TR" sz="3200" dirty="0"/>
          </a:p>
        </p:txBody>
      </p:sp>
    </p:spTree>
    <p:extLst>
      <p:ext uri="{BB962C8B-B14F-4D97-AF65-F5344CB8AC3E}">
        <p14:creationId xmlns:p14="http://schemas.microsoft.com/office/powerpoint/2010/main" val="3515521115"/>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755576" y="1700808"/>
            <a:ext cx="7704856" cy="4526317"/>
          </a:xfrm>
        </p:spPr>
        <p:txBody>
          <a:bodyPr>
            <a:normAutofit/>
          </a:bodyPr>
          <a:lstStyle/>
          <a:p>
            <a:r>
              <a:rPr lang="tr-TR" sz="2200" dirty="0" smtClean="0">
                <a:latin typeface="Arial" pitchFamily="34" charset="0"/>
                <a:cs typeface="Arial" pitchFamily="34" charset="0"/>
              </a:rPr>
              <a:t>Alternatif değerlendirme ile daha çok performans değerlendirme kastedilmektedir.</a:t>
            </a:r>
          </a:p>
          <a:p>
            <a:r>
              <a:rPr lang="tr-TR" sz="2200" dirty="0" smtClean="0">
                <a:latin typeface="Arial" pitchFamily="34" charset="0"/>
                <a:cs typeface="Arial" pitchFamily="34" charset="0"/>
              </a:rPr>
              <a:t>Bu açıdan performans değerlendirme şöyle tanımlanabilir:</a:t>
            </a:r>
          </a:p>
          <a:p>
            <a:pPr marL="0" indent="0">
              <a:buNone/>
            </a:pPr>
            <a:endParaRPr lang="tr-TR" sz="2200" b="1" dirty="0" smtClean="0">
              <a:latin typeface="Arial" pitchFamily="34" charset="0"/>
              <a:cs typeface="Arial" pitchFamily="34" charset="0"/>
            </a:endParaRPr>
          </a:p>
          <a:p>
            <a:pPr marL="0" indent="0">
              <a:buNone/>
            </a:pPr>
            <a:r>
              <a:rPr lang="tr-TR" sz="2200" b="1" dirty="0" smtClean="0">
                <a:latin typeface="Arial" pitchFamily="34" charset="0"/>
                <a:cs typeface="Arial" pitchFamily="34" charset="0"/>
              </a:rPr>
              <a:t>Performans değerlendirme</a:t>
            </a:r>
            <a:r>
              <a:rPr lang="tr-TR" sz="2200" dirty="0" smtClean="0">
                <a:latin typeface="Arial" pitchFamily="34" charset="0"/>
                <a:cs typeface="Arial" pitchFamily="34" charset="0"/>
              </a:rPr>
              <a:t>, </a:t>
            </a:r>
          </a:p>
          <a:p>
            <a:pPr>
              <a:buFont typeface="Wingdings" pitchFamily="2" charset="2"/>
              <a:buChar char="Ø"/>
            </a:pPr>
            <a:r>
              <a:rPr lang="tr-TR" sz="2200" dirty="0" smtClean="0">
                <a:latin typeface="Arial" pitchFamily="34" charset="0"/>
                <a:cs typeface="Arial" pitchFamily="34" charset="0"/>
              </a:rPr>
              <a:t>öğrencinin fiili olarak bir şeyi icra etmesini, göstermesini, </a:t>
            </a:r>
          </a:p>
          <a:p>
            <a:pPr>
              <a:buFont typeface="Wingdings" pitchFamily="2" charset="2"/>
              <a:buChar char="Ø"/>
            </a:pPr>
            <a:r>
              <a:rPr lang="tr-TR" sz="2200" dirty="0" smtClean="0">
                <a:latin typeface="Arial" pitchFamily="34" charset="0"/>
                <a:cs typeface="Arial" pitchFamily="34" charset="0"/>
              </a:rPr>
              <a:t>bir ürünü oluşturma veya geliştirmesini, </a:t>
            </a:r>
          </a:p>
          <a:p>
            <a:pPr>
              <a:buFont typeface="Wingdings" pitchFamily="2" charset="2"/>
              <a:buChar char="Ø"/>
            </a:pPr>
            <a:r>
              <a:rPr lang="tr-TR" sz="2200" dirty="0" smtClean="0">
                <a:latin typeface="Arial" pitchFamily="34" charset="0"/>
                <a:cs typeface="Arial" pitchFamily="34" charset="0"/>
              </a:rPr>
              <a:t>belirlenmiş koşullar ve standartlar altında bir çözümü oluşturması sürecidir.</a:t>
            </a:r>
            <a:endParaRPr lang="tr-TR" sz="2200" dirty="0">
              <a:latin typeface="Arial" pitchFamily="34" charset="0"/>
              <a:cs typeface="Arial" pitchFamily="34" charset="0"/>
            </a:endParaRPr>
          </a:p>
        </p:txBody>
      </p:sp>
      <p:sp>
        <p:nvSpPr>
          <p:cNvPr id="2" name="Dikdörtgen 1"/>
          <p:cNvSpPr/>
          <p:nvPr/>
        </p:nvSpPr>
        <p:spPr>
          <a:xfrm>
            <a:off x="1835696" y="1052736"/>
            <a:ext cx="3776996" cy="430887"/>
          </a:xfrm>
          <a:prstGeom prst="rect">
            <a:avLst/>
          </a:prstGeom>
        </p:spPr>
        <p:txBody>
          <a:bodyPr wrap="none">
            <a:spAutoFit/>
          </a:bodyPr>
          <a:lstStyle/>
          <a:p>
            <a:r>
              <a:rPr lang="tr-TR" sz="2200" b="1" dirty="0">
                <a:solidFill>
                  <a:prstClr val="black"/>
                </a:solidFill>
                <a:latin typeface="Arial" pitchFamily="34" charset="0"/>
                <a:cs typeface="Arial" pitchFamily="34" charset="0"/>
              </a:rPr>
              <a:t>Performans </a:t>
            </a:r>
            <a:r>
              <a:rPr lang="tr-TR" sz="2200" b="1" dirty="0" smtClean="0">
                <a:solidFill>
                  <a:prstClr val="black"/>
                </a:solidFill>
                <a:latin typeface="Arial" pitchFamily="34" charset="0"/>
                <a:cs typeface="Arial" pitchFamily="34" charset="0"/>
              </a:rPr>
              <a:t>Değerlendirme</a:t>
            </a:r>
            <a:endParaRPr lang="tr-TR" dirty="0"/>
          </a:p>
        </p:txBody>
      </p:sp>
    </p:spTree>
    <p:extLst>
      <p:ext uri="{BB962C8B-B14F-4D97-AF65-F5344CB8AC3E}">
        <p14:creationId xmlns:p14="http://schemas.microsoft.com/office/powerpoint/2010/main" val="227266208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463042" y="1196756"/>
            <a:ext cx="6709358" cy="4526317"/>
          </a:xfrm>
        </p:spPr>
        <p:txBody>
          <a:bodyPr>
            <a:normAutofit/>
          </a:bodyPr>
          <a:lstStyle/>
          <a:p>
            <a:r>
              <a:rPr lang="tr-TR" b="1" dirty="0" smtClean="0"/>
              <a:t>Belli başlı performans değerlendirmeler</a:t>
            </a:r>
            <a:r>
              <a:rPr lang="tr-TR" dirty="0" smtClean="0"/>
              <a:t>  ;</a:t>
            </a:r>
          </a:p>
          <a:p>
            <a:pPr marL="457200" indent="-457200">
              <a:buFont typeface="+mj-lt"/>
              <a:buAutoNum type="arabicParenR"/>
            </a:pPr>
            <a:endParaRPr lang="tr-TR" dirty="0" smtClean="0"/>
          </a:p>
          <a:p>
            <a:pPr marL="457200" indent="-457200">
              <a:buFont typeface="+mj-lt"/>
              <a:buAutoNum type="arabicParenR"/>
            </a:pPr>
            <a:r>
              <a:rPr lang="tr-TR" dirty="0" smtClean="0"/>
              <a:t>Portfolyolar</a:t>
            </a:r>
          </a:p>
          <a:p>
            <a:pPr marL="457200" indent="-457200">
              <a:buFont typeface="+mj-lt"/>
              <a:buAutoNum type="arabicParenR"/>
            </a:pPr>
            <a:r>
              <a:rPr lang="tr-TR" dirty="0" smtClean="0"/>
              <a:t>Projeler</a:t>
            </a:r>
          </a:p>
          <a:p>
            <a:pPr marL="457200" indent="-457200">
              <a:buFont typeface="+mj-lt"/>
              <a:buAutoNum type="arabicParenR"/>
            </a:pPr>
            <a:r>
              <a:rPr lang="tr-TR" dirty="0" smtClean="0"/>
              <a:t>Gösteriler</a:t>
            </a:r>
          </a:p>
          <a:p>
            <a:pPr marL="457200" indent="-457200">
              <a:buFont typeface="+mj-lt"/>
              <a:buAutoNum type="arabicParenR"/>
            </a:pPr>
            <a:r>
              <a:rPr lang="tr-TR" dirty="0" smtClean="0"/>
              <a:t>Öğretmen gözlemleri</a:t>
            </a:r>
          </a:p>
          <a:p>
            <a:pPr marL="457200" indent="-457200">
              <a:buFont typeface="+mj-lt"/>
              <a:buAutoNum type="arabicParenR"/>
            </a:pPr>
            <a:r>
              <a:rPr lang="tr-TR" dirty="0" smtClean="0"/>
              <a:t>Talep </a:t>
            </a:r>
            <a:r>
              <a:rPr lang="tr-TR" dirty="0"/>
              <a:t>edilen görevler veya karşılaştırmalar</a:t>
            </a:r>
          </a:p>
          <a:p>
            <a:pPr marL="457200" indent="-457200">
              <a:buFont typeface="+mj-lt"/>
              <a:buAutoNum type="arabicParenR"/>
            </a:pPr>
            <a:endParaRPr lang="tr-TR" dirty="0"/>
          </a:p>
        </p:txBody>
      </p:sp>
    </p:spTree>
    <p:extLst>
      <p:ext uri="{BB962C8B-B14F-4D97-AF65-F5344CB8AC3E}">
        <p14:creationId xmlns:p14="http://schemas.microsoft.com/office/powerpoint/2010/main" val="709972651"/>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025" y="817582"/>
            <a:ext cx="6965245" cy="1171258"/>
          </a:xfrm>
        </p:spPr>
        <p:txBody>
          <a:bodyPr>
            <a:normAutofit/>
          </a:bodyPr>
          <a:lstStyle/>
          <a:p>
            <a:r>
              <a:rPr lang="tr-TR" sz="2000" b="1" dirty="0" smtClean="0">
                <a:latin typeface="Arial" pitchFamily="34" charset="0"/>
                <a:cs typeface="Arial" pitchFamily="34" charset="0"/>
              </a:rPr>
              <a:t>Performans Değerlendirme için Yapılabilecek Bazı Etkinlikler</a:t>
            </a:r>
            <a:endParaRPr lang="tr-TR" sz="2000" b="1" dirty="0">
              <a:latin typeface="Arial" pitchFamily="34" charset="0"/>
              <a:cs typeface="Arial" pitchFamily="34" charset="0"/>
            </a:endParaRPr>
          </a:p>
        </p:txBody>
      </p:sp>
      <p:sp>
        <p:nvSpPr>
          <p:cNvPr id="3" name="Dikdörtgen 2"/>
          <p:cNvSpPr/>
          <p:nvPr/>
        </p:nvSpPr>
        <p:spPr>
          <a:xfrm>
            <a:off x="899592" y="2132856"/>
            <a:ext cx="7128792" cy="2259080"/>
          </a:xfrm>
          <a:prstGeom prst="rect">
            <a:avLst/>
          </a:prstGeom>
        </p:spPr>
        <p:txBody>
          <a:bodyPr wrap="square">
            <a:spAutoFit/>
          </a:bodyPr>
          <a:lstStyle/>
          <a:p>
            <a:pPr marL="274320" lvl="0" indent="-274320">
              <a:spcBef>
                <a:spcPct val="20000"/>
              </a:spcBef>
              <a:buClr>
                <a:srgbClr val="AA2B1E"/>
              </a:buClr>
              <a:buSzPct val="85000"/>
              <a:buFont typeface="Brush Script MT" pitchFamily="66" charset="0"/>
              <a:buChar char="O"/>
            </a:pPr>
            <a:r>
              <a:rPr lang="tr-TR" sz="2200" dirty="0">
                <a:solidFill>
                  <a:prstClr val="black"/>
                </a:solidFill>
                <a:latin typeface="Arial" pitchFamily="34" charset="0"/>
                <a:cs typeface="Arial" pitchFamily="34" charset="0"/>
              </a:rPr>
              <a:t>P</a:t>
            </a:r>
            <a:r>
              <a:rPr lang="tr-TR" sz="2200" dirty="0" smtClean="0">
                <a:solidFill>
                  <a:prstClr val="black"/>
                </a:solidFill>
                <a:latin typeface="Arial" pitchFamily="34" charset="0"/>
                <a:cs typeface="Arial" pitchFamily="34" charset="0"/>
              </a:rPr>
              <a:t>erformans </a:t>
            </a:r>
            <a:r>
              <a:rPr lang="tr-TR" sz="2200" dirty="0">
                <a:solidFill>
                  <a:prstClr val="black"/>
                </a:solidFill>
                <a:latin typeface="Arial" pitchFamily="34" charset="0"/>
                <a:cs typeface="Arial" pitchFamily="34" charset="0"/>
              </a:rPr>
              <a:t>değerlendirmesi için öğretmenler, </a:t>
            </a:r>
            <a:r>
              <a:rPr lang="tr-TR" sz="2200" b="1" dirty="0">
                <a:solidFill>
                  <a:prstClr val="black"/>
                </a:solidFill>
                <a:latin typeface="Arial" pitchFamily="34" charset="0"/>
                <a:cs typeface="Arial" pitchFamily="34" charset="0"/>
              </a:rPr>
              <a:t>öğrencilere performanslarını somut olarak sergileyebilecekleri etkinlikler </a:t>
            </a:r>
            <a:r>
              <a:rPr lang="tr-TR" sz="2200" dirty="0" smtClean="0">
                <a:solidFill>
                  <a:prstClr val="black"/>
                </a:solidFill>
                <a:latin typeface="Arial" pitchFamily="34" charset="0"/>
                <a:cs typeface="Arial" pitchFamily="34" charset="0"/>
              </a:rPr>
              <a:t>hazırlatabilmelidir.</a:t>
            </a:r>
          </a:p>
          <a:p>
            <a:pPr marL="274320" lvl="0" indent="-274320">
              <a:spcBef>
                <a:spcPct val="20000"/>
              </a:spcBef>
              <a:buClr>
                <a:srgbClr val="AA2B1E"/>
              </a:buClr>
              <a:buSzPct val="85000"/>
              <a:buFont typeface="Brush Script MT" pitchFamily="66" charset="0"/>
              <a:buChar char="O"/>
            </a:pPr>
            <a:endParaRPr lang="tr-TR" sz="2200" dirty="0">
              <a:solidFill>
                <a:prstClr val="black"/>
              </a:solidFill>
              <a:latin typeface="Arial" pitchFamily="34" charset="0"/>
              <a:cs typeface="Arial" pitchFamily="34" charset="0"/>
            </a:endParaRPr>
          </a:p>
          <a:p>
            <a:pPr marL="274320" lvl="0" indent="-274320">
              <a:spcBef>
                <a:spcPct val="20000"/>
              </a:spcBef>
              <a:buClr>
                <a:srgbClr val="AA2B1E"/>
              </a:buClr>
              <a:buSzPct val="85000"/>
              <a:buFont typeface="Brush Script MT" pitchFamily="66" charset="0"/>
              <a:buChar char="O"/>
            </a:pPr>
            <a:r>
              <a:rPr lang="tr-TR" sz="2200" dirty="0" smtClean="0">
                <a:solidFill>
                  <a:prstClr val="black"/>
                </a:solidFill>
                <a:latin typeface="Arial" pitchFamily="34" charset="0"/>
                <a:cs typeface="Arial" pitchFamily="34" charset="0"/>
              </a:rPr>
              <a:t>Her derste ve konuda öğrencilerin yapabilecekleri bazı etkinlikler olabilir. </a:t>
            </a:r>
            <a:endParaRPr lang="tr-TR" sz="2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111246749"/>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375540549"/>
              </p:ext>
            </p:extLst>
          </p:nvPr>
        </p:nvGraphicFramePr>
        <p:xfrm>
          <a:off x="971600" y="1628800"/>
          <a:ext cx="7272808" cy="4433320"/>
        </p:xfrm>
        <a:graphic>
          <a:graphicData uri="http://schemas.openxmlformats.org/drawingml/2006/table">
            <a:tbl>
              <a:tblPr firstRow="1" bandRow="1">
                <a:tableStyleId>{5940675A-B579-460E-94D1-54222C63F5DA}</a:tableStyleId>
              </a:tblPr>
              <a:tblGrid>
                <a:gridCol w="7272808">
                  <a:extLst>
                    <a:ext uri="{9D8B030D-6E8A-4147-A177-3AD203B41FA5}">
                      <a16:colId xmlns:a16="http://schemas.microsoft.com/office/drawing/2014/main" val="20000"/>
                    </a:ext>
                  </a:extLst>
                </a:gridCol>
              </a:tblGrid>
              <a:tr h="695150">
                <a:tc>
                  <a:txBody>
                    <a:bodyPr/>
                    <a:lstStyle/>
                    <a:p>
                      <a:pPr algn="l"/>
                      <a:r>
                        <a:rPr lang="tr-TR" b="1" u="sng" dirty="0" smtClean="0">
                          <a:latin typeface="Arial" pitchFamily="34" charset="0"/>
                          <a:cs typeface="Arial" pitchFamily="34" charset="0"/>
                        </a:rPr>
                        <a:t>Örnek 1: </a:t>
                      </a:r>
                      <a:r>
                        <a:rPr lang="tr-TR" dirty="0" smtClean="0">
                          <a:latin typeface="Arial" pitchFamily="34" charset="0"/>
                          <a:cs typeface="Arial" pitchFamily="34" charset="0"/>
                        </a:rPr>
                        <a:t>Öğrencilere günlük plan yapılmasıyla ilgili olarak çoktan seçmeli veya doğru-yanlış testi uygulamak yerine öğrencilere </a:t>
                      </a:r>
                      <a:r>
                        <a:rPr lang="tr-TR" b="1" dirty="0" smtClean="0">
                          <a:latin typeface="Arial" pitchFamily="34" charset="0"/>
                          <a:cs typeface="Arial" pitchFamily="34" charset="0"/>
                        </a:rPr>
                        <a:t>günlük plan </a:t>
                      </a:r>
                      <a:r>
                        <a:rPr lang="tr-TR" dirty="0" smtClean="0">
                          <a:latin typeface="Arial" pitchFamily="34" charset="0"/>
                          <a:cs typeface="Arial" pitchFamily="34" charset="0"/>
                        </a:rPr>
                        <a:t>yaptırmak</a:t>
                      </a:r>
                      <a:endParaRPr lang="tr-TR" dirty="0">
                        <a:latin typeface="Arial" pitchFamily="34" charset="0"/>
                        <a:cs typeface="Arial" pitchFamily="34" charset="0"/>
                      </a:endParaRPr>
                    </a:p>
                  </a:txBody>
                  <a:tcPr/>
                </a:tc>
                <a:extLst>
                  <a:ext uri="{0D108BD9-81ED-4DB2-BD59-A6C34878D82A}">
                    <a16:rowId xmlns:a16="http://schemas.microsoft.com/office/drawing/2014/main" val="10000"/>
                  </a:ext>
                </a:extLst>
              </a:tr>
              <a:tr h="885801">
                <a:tc>
                  <a:txBody>
                    <a:bodyPr/>
                    <a:lstStyle/>
                    <a:p>
                      <a:pPr algn="l"/>
                      <a:r>
                        <a:rPr lang="tr-TR" b="1" u="sng" dirty="0" smtClean="0">
                          <a:latin typeface="Arial" pitchFamily="34" charset="0"/>
                          <a:cs typeface="Arial" pitchFamily="34" charset="0"/>
                        </a:rPr>
                        <a:t>Örnek 2:</a:t>
                      </a:r>
                      <a:r>
                        <a:rPr lang="tr-TR" dirty="0" smtClean="0">
                          <a:latin typeface="Arial" pitchFamily="34" charset="0"/>
                          <a:cs typeface="Arial" pitchFamily="34" charset="0"/>
                        </a:rPr>
                        <a:t> Öğrencilere sınav hazırlama,</a:t>
                      </a:r>
                      <a:r>
                        <a:rPr lang="tr-TR" baseline="0" dirty="0" smtClean="0">
                          <a:latin typeface="Arial" pitchFamily="34" charset="0"/>
                          <a:cs typeface="Arial" pitchFamily="34" charset="0"/>
                        </a:rPr>
                        <a:t> uygulama ve analizi ile ilgili bazı sorular sormak yerine öğrencilere </a:t>
                      </a:r>
                      <a:r>
                        <a:rPr lang="tr-TR" b="1" baseline="0" dirty="0" smtClean="0">
                          <a:latin typeface="Arial" pitchFamily="34" charset="0"/>
                          <a:cs typeface="Arial" pitchFamily="34" charset="0"/>
                        </a:rPr>
                        <a:t>sınav hazırlatıp, uygulatıp analiz ettirmek.</a:t>
                      </a:r>
                      <a:endParaRPr lang="tr-TR" b="1" dirty="0">
                        <a:latin typeface="Arial" pitchFamily="34" charset="0"/>
                        <a:cs typeface="Arial" pitchFamily="34" charset="0"/>
                      </a:endParaRPr>
                    </a:p>
                  </a:txBody>
                  <a:tcPr/>
                </a:tc>
                <a:extLst>
                  <a:ext uri="{0D108BD9-81ED-4DB2-BD59-A6C34878D82A}">
                    <a16:rowId xmlns:a16="http://schemas.microsoft.com/office/drawing/2014/main" val="10001"/>
                  </a:ext>
                </a:extLst>
              </a:tr>
              <a:tr h="867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u="sng" dirty="0" smtClean="0">
                          <a:latin typeface="Arial" pitchFamily="34" charset="0"/>
                          <a:cs typeface="Arial" pitchFamily="34" charset="0"/>
                        </a:rPr>
                        <a:t>Örnek 3: </a:t>
                      </a:r>
                      <a:r>
                        <a:rPr lang="tr-TR" dirty="0" smtClean="0">
                          <a:latin typeface="Arial" pitchFamily="34" charset="0"/>
                          <a:cs typeface="Arial" pitchFamily="34" charset="0"/>
                        </a:rPr>
                        <a:t>Öğrencilere kavram haritasının oluşturulmasına yönelik</a:t>
                      </a:r>
                      <a:r>
                        <a:rPr lang="tr-TR" baseline="0" dirty="0" smtClean="0">
                          <a:latin typeface="Arial" pitchFamily="34" charset="0"/>
                          <a:cs typeface="Arial" pitchFamily="34" charset="0"/>
                        </a:rPr>
                        <a:t> sorular sormak yerine öğrencilere </a:t>
                      </a:r>
                      <a:r>
                        <a:rPr lang="tr-TR" b="1" baseline="0" dirty="0" smtClean="0">
                          <a:latin typeface="Arial" pitchFamily="34" charset="0"/>
                          <a:cs typeface="Arial" pitchFamily="34" charset="0"/>
                        </a:rPr>
                        <a:t>kavram haritasını yaptırmak.</a:t>
                      </a:r>
                      <a:r>
                        <a:rPr lang="tr-TR" b="0" baseline="0" dirty="0" smtClean="0">
                          <a:latin typeface="Arial" pitchFamily="34" charset="0"/>
                          <a:cs typeface="Arial" pitchFamily="34" charset="0"/>
                        </a:rPr>
                        <a:t>.</a:t>
                      </a:r>
                      <a:endParaRPr lang="tr-TR" b="1" dirty="0" smtClean="0">
                        <a:latin typeface="Arial" pitchFamily="34" charset="0"/>
                        <a:cs typeface="Arial" pitchFamily="34" charset="0"/>
                      </a:endParaRPr>
                    </a:p>
                  </a:txBody>
                  <a:tcPr/>
                </a:tc>
                <a:extLst>
                  <a:ext uri="{0D108BD9-81ED-4DB2-BD59-A6C34878D82A}">
                    <a16:rowId xmlns:a16="http://schemas.microsoft.com/office/drawing/2014/main" val="10002"/>
                  </a:ext>
                </a:extLst>
              </a:tr>
              <a:tr h="1647603">
                <a:tc>
                  <a:txBody>
                    <a:bodyPr/>
                    <a:lstStyle/>
                    <a:p>
                      <a:pPr algn="l"/>
                      <a:r>
                        <a:rPr lang="tr-TR" b="1" u="sng" dirty="0" smtClean="0">
                          <a:latin typeface="Arial" pitchFamily="34" charset="0"/>
                          <a:cs typeface="Arial" pitchFamily="34" charset="0"/>
                        </a:rPr>
                        <a:t>Örnek 4: </a:t>
                      </a:r>
                      <a:r>
                        <a:rPr lang="tr-TR" dirty="0" smtClean="0">
                          <a:latin typeface="Arial" pitchFamily="34" charset="0"/>
                          <a:cs typeface="Arial" pitchFamily="34" charset="0"/>
                        </a:rPr>
                        <a:t>Türkçe dersinde</a:t>
                      </a:r>
                      <a:r>
                        <a:rPr lang="tr-TR" baseline="0" dirty="0" smtClean="0">
                          <a:latin typeface="Arial" pitchFamily="34" charset="0"/>
                          <a:cs typeface="Arial" pitchFamily="34" charset="0"/>
                        </a:rPr>
                        <a:t> öğrencilere anadil bilinci kazandırmak için bir ay boyunca çevrelerinde karşılaştıkları yanlış kullanılan Türkçe kelimelerdeki </a:t>
                      </a:r>
                      <a:r>
                        <a:rPr lang="tr-TR" b="1" baseline="0" dirty="0" smtClean="0">
                          <a:latin typeface="Arial" pitchFamily="34" charset="0"/>
                          <a:cs typeface="Arial" pitchFamily="34" charset="0"/>
                        </a:rPr>
                        <a:t>yazım yanlışlarını ve bu yanlış yazımların sebeplerini araştırıp bir rapor hazırlatmak</a:t>
                      </a:r>
                      <a:r>
                        <a:rPr lang="tr-TR" baseline="0" dirty="0" smtClean="0">
                          <a:latin typeface="Arial" pitchFamily="34" charset="0"/>
                          <a:cs typeface="Arial" pitchFamily="34" charset="0"/>
                        </a:rPr>
                        <a:t>. </a:t>
                      </a:r>
                    </a:p>
                    <a:p>
                      <a:pPr algn="l"/>
                      <a:r>
                        <a:rPr lang="tr-TR" baseline="0" dirty="0" smtClean="0">
                          <a:latin typeface="Arial" pitchFamily="34" charset="0"/>
                          <a:cs typeface="Arial" pitchFamily="34" charset="0"/>
                        </a:rPr>
                        <a:t>Öğrencilerin hazırladıkları bu raporları sınıfta sunup tartışmalarını istemek.</a:t>
                      </a:r>
                      <a:endParaRPr lang="tr-TR" dirty="0">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
        <p:nvSpPr>
          <p:cNvPr id="2" name="Dikdörtgen 1"/>
          <p:cNvSpPr/>
          <p:nvPr/>
        </p:nvSpPr>
        <p:spPr>
          <a:xfrm>
            <a:off x="899592" y="836716"/>
            <a:ext cx="7272808" cy="707886"/>
          </a:xfrm>
          <a:prstGeom prst="rect">
            <a:avLst/>
          </a:prstGeom>
        </p:spPr>
        <p:txBody>
          <a:bodyPr wrap="square">
            <a:spAutoFit/>
          </a:bodyPr>
          <a:lstStyle/>
          <a:p>
            <a:pPr marL="274320" lvl="0" indent="-274320">
              <a:spcBef>
                <a:spcPct val="20000"/>
              </a:spcBef>
              <a:buClr>
                <a:srgbClr val="AA2B1E"/>
              </a:buClr>
              <a:buSzPct val="85000"/>
              <a:buFont typeface="Brush Script MT" pitchFamily="66" charset="0"/>
              <a:buChar char="O"/>
            </a:pPr>
            <a:r>
              <a:rPr lang="tr-TR" sz="2000" dirty="0">
                <a:solidFill>
                  <a:prstClr val="black"/>
                </a:solidFill>
                <a:latin typeface="Arial" pitchFamily="34" charset="0"/>
                <a:cs typeface="Arial" pitchFamily="34" charset="0"/>
              </a:rPr>
              <a:t>Aşağıda performans değerlendirmesinin yapılmasına yönelik olarak </a:t>
            </a:r>
            <a:r>
              <a:rPr lang="tr-TR" sz="2000" dirty="0" smtClean="0">
                <a:solidFill>
                  <a:prstClr val="black"/>
                </a:solidFill>
                <a:latin typeface="Arial" pitchFamily="34" charset="0"/>
                <a:cs typeface="Arial" pitchFamily="34" charset="0"/>
              </a:rPr>
              <a:t>bazı </a:t>
            </a:r>
            <a:r>
              <a:rPr lang="tr-TR" sz="2000" b="1" dirty="0">
                <a:solidFill>
                  <a:prstClr val="black"/>
                </a:solidFill>
                <a:latin typeface="Arial" pitchFamily="34" charset="0"/>
                <a:cs typeface="Arial" pitchFamily="34" charset="0"/>
              </a:rPr>
              <a:t>örnekler</a:t>
            </a:r>
            <a:r>
              <a:rPr lang="tr-TR" sz="2000" dirty="0">
                <a:solidFill>
                  <a:prstClr val="black"/>
                </a:solidFill>
                <a:latin typeface="Arial" pitchFamily="34" charset="0"/>
                <a:cs typeface="Arial" pitchFamily="34" charset="0"/>
              </a:rPr>
              <a:t> verilmiştir.</a:t>
            </a:r>
          </a:p>
        </p:txBody>
      </p:sp>
    </p:spTree>
    <p:extLst>
      <p:ext uri="{BB962C8B-B14F-4D97-AF65-F5344CB8AC3E}">
        <p14:creationId xmlns:p14="http://schemas.microsoft.com/office/powerpoint/2010/main" val="2058357048"/>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08920"/>
            <a:ext cx="7488832"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kizkenar Üçgen 1"/>
          <p:cNvSpPr/>
          <p:nvPr/>
        </p:nvSpPr>
        <p:spPr>
          <a:xfrm>
            <a:off x="6036311" y="5668743"/>
            <a:ext cx="288032" cy="2160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908720"/>
            <a:ext cx="7272808" cy="201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839202"/>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7584" y="2132856"/>
            <a:ext cx="7416824" cy="2952329"/>
          </a:xfrm>
        </p:spPr>
        <p:txBody>
          <a:bodyPr>
            <a:normAutofit lnSpcReduction="10000"/>
          </a:bodyPr>
          <a:lstStyle/>
          <a:p>
            <a:pPr marL="0" lvl="0" indent="0">
              <a:spcBef>
                <a:spcPts val="0"/>
              </a:spcBef>
              <a:buClrTx/>
              <a:buSzTx/>
              <a:buNone/>
            </a:pPr>
            <a:r>
              <a:rPr lang="tr-TR" sz="2200" dirty="0">
                <a:solidFill>
                  <a:prstClr val="black"/>
                </a:solidFill>
                <a:latin typeface="Arial" pitchFamily="34" charset="0"/>
                <a:cs typeface="Arial" pitchFamily="34" charset="0"/>
              </a:rPr>
              <a:t>Öğrenci performansını doğrudan gözlemeye yönelik olarak uygulamaları yapabilmek için bir </a:t>
            </a:r>
            <a:r>
              <a:rPr lang="tr-TR" sz="2200" b="1" dirty="0">
                <a:solidFill>
                  <a:prstClr val="black"/>
                </a:solidFill>
                <a:latin typeface="Arial" pitchFamily="34" charset="0"/>
                <a:cs typeface="Arial" pitchFamily="34" charset="0"/>
              </a:rPr>
              <a:t>öğretmenin</a:t>
            </a:r>
            <a:r>
              <a:rPr lang="tr-TR" sz="2200" dirty="0">
                <a:solidFill>
                  <a:prstClr val="black"/>
                </a:solidFill>
                <a:latin typeface="Arial" pitchFamily="34" charset="0"/>
                <a:cs typeface="Arial" pitchFamily="34" charset="0"/>
              </a:rPr>
              <a:t> aşağıdaki </a:t>
            </a:r>
            <a:r>
              <a:rPr lang="tr-TR" sz="2200" b="1" dirty="0">
                <a:solidFill>
                  <a:prstClr val="black"/>
                </a:solidFill>
                <a:latin typeface="Arial" pitchFamily="34" charset="0"/>
                <a:cs typeface="Arial" pitchFamily="34" charset="0"/>
              </a:rPr>
              <a:t>üç aşamayı planlaması </a:t>
            </a:r>
            <a:r>
              <a:rPr lang="tr-TR" sz="2200" dirty="0">
                <a:solidFill>
                  <a:prstClr val="black"/>
                </a:solidFill>
                <a:latin typeface="Arial" pitchFamily="34" charset="0"/>
                <a:cs typeface="Arial" pitchFamily="34" charset="0"/>
              </a:rPr>
              <a:t>gerekir:</a:t>
            </a:r>
          </a:p>
          <a:p>
            <a:pPr marL="457200" indent="-457200">
              <a:buFont typeface="+mj-lt"/>
              <a:buAutoNum type="arabicPeriod"/>
            </a:pPr>
            <a:endParaRPr lang="tr-TR" sz="2200" dirty="0" smtClean="0">
              <a:latin typeface="Arial" pitchFamily="34" charset="0"/>
              <a:cs typeface="Arial" pitchFamily="34" charset="0"/>
            </a:endParaRPr>
          </a:p>
          <a:p>
            <a:pPr marL="457200" indent="-457200">
              <a:buFont typeface="+mj-lt"/>
              <a:buAutoNum type="arabicPeriod"/>
            </a:pPr>
            <a:r>
              <a:rPr lang="tr-TR" sz="2200" dirty="0" smtClean="0">
                <a:latin typeface="Arial" pitchFamily="34" charset="0"/>
                <a:cs typeface="Arial" pitchFamily="34" charset="0"/>
              </a:rPr>
              <a:t>Değerlendirmek istenen performansı tanımlama.</a:t>
            </a:r>
          </a:p>
          <a:p>
            <a:pPr marL="457200" indent="-457200">
              <a:buFont typeface="+mj-lt"/>
              <a:buAutoNum type="arabicPeriod"/>
            </a:pPr>
            <a:r>
              <a:rPr lang="tr-TR" sz="2200" dirty="0" smtClean="0">
                <a:latin typeface="Arial" pitchFamily="34" charset="0"/>
                <a:cs typeface="Arial" pitchFamily="34" charset="0"/>
              </a:rPr>
              <a:t>Performansı göstermeye uygun işleri veya alıştırmaları oluşturma.</a:t>
            </a:r>
          </a:p>
          <a:p>
            <a:pPr marL="457200" indent="-457200">
              <a:buFont typeface="+mj-lt"/>
              <a:buAutoNum type="arabicPeriod"/>
            </a:pPr>
            <a:r>
              <a:rPr lang="tr-TR" sz="2200" dirty="0" smtClean="0">
                <a:latin typeface="Arial" pitchFamily="34" charset="0"/>
                <a:cs typeface="Arial" pitchFamily="34" charset="0"/>
              </a:rPr>
              <a:t>Performans puanlama kriterlerini belirleme.</a:t>
            </a:r>
            <a:endParaRPr lang="tr-TR" sz="2200" dirty="0">
              <a:latin typeface="Arial" pitchFamily="34" charset="0"/>
              <a:cs typeface="Arial" pitchFamily="34" charset="0"/>
            </a:endParaRPr>
          </a:p>
        </p:txBody>
      </p:sp>
      <p:sp>
        <p:nvSpPr>
          <p:cNvPr id="4" name="Dikdörtgen 3"/>
          <p:cNvSpPr/>
          <p:nvPr/>
        </p:nvSpPr>
        <p:spPr>
          <a:xfrm>
            <a:off x="1691680" y="1340768"/>
            <a:ext cx="3546164" cy="400110"/>
          </a:xfrm>
          <a:prstGeom prst="rect">
            <a:avLst/>
          </a:prstGeom>
        </p:spPr>
        <p:txBody>
          <a:bodyPr wrap="none">
            <a:spAutoFit/>
          </a:bodyPr>
          <a:lstStyle/>
          <a:p>
            <a:r>
              <a:rPr lang="tr-TR" sz="2000" b="1" dirty="0">
                <a:solidFill>
                  <a:prstClr val="black"/>
                </a:solidFill>
                <a:latin typeface="Arial" pitchFamily="34" charset="0"/>
                <a:ea typeface="+mj-ea"/>
                <a:cs typeface="Arial" pitchFamily="34" charset="0"/>
              </a:rPr>
              <a:t>Performans Değerlendirme </a:t>
            </a:r>
            <a:endParaRPr lang="tr-TR" dirty="0"/>
          </a:p>
        </p:txBody>
      </p:sp>
    </p:spTree>
    <p:extLst>
      <p:ext uri="{BB962C8B-B14F-4D97-AF65-F5344CB8AC3E}">
        <p14:creationId xmlns:p14="http://schemas.microsoft.com/office/powerpoint/2010/main" val="503506196"/>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403650" y="1844824"/>
            <a:ext cx="6196405" cy="3806241"/>
          </a:xfrm>
        </p:spPr>
        <p:txBody>
          <a:bodyPr>
            <a:normAutofit/>
          </a:bodyPr>
          <a:lstStyle/>
          <a:p>
            <a:pPr marL="0" indent="0">
              <a:buNone/>
            </a:pPr>
            <a:r>
              <a:rPr lang="tr-TR" sz="2200" dirty="0" smtClean="0"/>
              <a:t>1. </a:t>
            </a:r>
            <a:r>
              <a:rPr lang="tr-TR" sz="2200" b="1" dirty="0" smtClean="0">
                <a:latin typeface="Arial" pitchFamily="34" charset="0"/>
                <a:cs typeface="Arial" pitchFamily="34" charset="0"/>
              </a:rPr>
              <a:t>Değerlendirilmek istenen performansın tanımlanması</a:t>
            </a:r>
            <a:r>
              <a:rPr lang="tr-TR" sz="2200" dirty="0" smtClean="0">
                <a:latin typeface="Arial" pitchFamily="34" charset="0"/>
                <a:cs typeface="Arial" pitchFamily="34" charset="0"/>
              </a:rPr>
              <a:t>: </a:t>
            </a:r>
          </a:p>
          <a:p>
            <a:r>
              <a:rPr lang="tr-TR" sz="2200" dirty="0" smtClean="0">
                <a:latin typeface="Arial" pitchFamily="34" charset="0"/>
                <a:cs typeface="Arial" pitchFamily="34" charset="0"/>
              </a:rPr>
              <a:t>Bu aşamada öğretmenin öğrencinin ne tür becerileri göstermesi gerektiğini net bir şekilde ortaya koyması gerekir. </a:t>
            </a:r>
          </a:p>
          <a:p>
            <a:r>
              <a:rPr lang="tr-TR" sz="2200" dirty="0" smtClean="0">
                <a:latin typeface="Arial" pitchFamily="34" charset="0"/>
                <a:cs typeface="Arial" pitchFamily="34" charset="0"/>
              </a:rPr>
              <a:t>Örneğin, dakikada 30 kelimeyi hatasız bir şekilde yazabilmek gibi.</a:t>
            </a:r>
            <a:endParaRPr lang="tr-TR" sz="2200" dirty="0">
              <a:latin typeface="Arial" pitchFamily="34" charset="0"/>
              <a:cs typeface="Arial" pitchFamily="34" charset="0"/>
            </a:endParaRPr>
          </a:p>
        </p:txBody>
      </p:sp>
      <p:sp>
        <p:nvSpPr>
          <p:cNvPr id="3" name="Dikdörtgen 2"/>
          <p:cNvSpPr/>
          <p:nvPr/>
        </p:nvSpPr>
        <p:spPr>
          <a:xfrm>
            <a:off x="1691680" y="1123328"/>
            <a:ext cx="3546164" cy="400110"/>
          </a:xfrm>
          <a:prstGeom prst="rect">
            <a:avLst/>
          </a:prstGeom>
        </p:spPr>
        <p:txBody>
          <a:bodyPr wrap="none">
            <a:spAutoFit/>
          </a:bodyPr>
          <a:lstStyle/>
          <a:p>
            <a:r>
              <a:rPr lang="tr-TR" sz="2000" b="1" dirty="0">
                <a:solidFill>
                  <a:prstClr val="black"/>
                </a:solidFill>
                <a:latin typeface="Arial" pitchFamily="34" charset="0"/>
                <a:ea typeface="+mj-ea"/>
                <a:cs typeface="Arial" pitchFamily="34" charset="0"/>
              </a:rPr>
              <a:t>Performans Değerlendirme </a:t>
            </a:r>
            <a:endParaRPr lang="tr-TR" dirty="0"/>
          </a:p>
        </p:txBody>
      </p:sp>
    </p:spTree>
    <p:extLst>
      <p:ext uri="{BB962C8B-B14F-4D97-AF65-F5344CB8AC3E}">
        <p14:creationId xmlns:p14="http://schemas.microsoft.com/office/powerpoint/2010/main" val="402476410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685291" y="756764"/>
            <a:ext cx="7775141" cy="5552555"/>
          </a:xfrm>
          <a:prstGeom prst="rect">
            <a:avLst/>
          </a:prstGeom>
        </p:spPr>
      </p:pic>
    </p:spTree>
    <p:extLst>
      <p:ext uri="{BB962C8B-B14F-4D97-AF65-F5344CB8AC3E}">
        <p14:creationId xmlns:p14="http://schemas.microsoft.com/office/powerpoint/2010/main" val="41252847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331640" y="2276872"/>
            <a:ext cx="6696742" cy="2520280"/>
          </a:xfrm>
        </p:spPr>
        <p:txBody>
          <a:bodyPr>
            <a:normAutofit/>
          </a:bodyPr>
          <a:lstStyle/>
          <a:p>
            <a:pPr marL="0" indent="0">
              <a:buNone/>
            </a:pPr>
            <a:r>
              <a:rPr lang="tr-TR" sz="2200" dirty="0" smtClean="0">
                <a:latin typeface="Arial" pitchFamily="34" charset="0"/>
                <a:cs typeface="Arial" pitchFamily="34" charset="0"/>
              </a:rPr>
              <a:t>2. </a:t>
            </a:r>
            <a:r>
              <a:rPr lang="tr-TR" sz="2200" b="1" dirty="0" smtClean="0">
                <a:latin typeface="Arial" pitchFamily="34" charset="0"/>
                <a:cs typeface="Arial" pitchFamily="34" charset="0"/>
              </a:rPr>
              <a:t>Öğrencinin performansını göstermesine uygun işler ve alıştırmaların oluşturulması:</a:t>
            </a:r>
          </a:p>
          <a:p>
            <a:pPr marL="0" indent="0">
              <a:buNone/>
            </a:pPr>
            <a:r>
              <a:rPr lang="tr-TR" sz="2200" dirty="0" smtClean="0">
                <a:latin typeface="Arial" pitchFamily="34" charset="0"/>
                <a:cs typeface="Arial" pitchFamily="34" charset="0"/>
              </a:rPr>
              <a:t> Bu aşamada, öğrenciye yaptırılacak becerinin önceki aşamada belirlenen nitelikleri içermesine dikkat edilmelidir. </a:t>
            </a:r>
          </a:p>
        </p:txBody>
      </p:sp>
      <p:sp>
        <p:nvSpPr>
          <p:cNvPr id="3" name="Dikdörtgen 2"/>
          <p:cNvSpPr/>
          <p:nvPr/>
        </p:nvSpPr>
        <p:spPr>
          <a:xfrm>
            <a:off x="1684712" y="1367645"/>
            <a:ext cx="3546164" cy="400110"/>
          </a:xfrm>
          <a:prstGeom prst="rect">
            <a:avLst/>
          </a:prstGeom>
        </p:spPr>
        <p:txBody>
          <a:bodyPr wrap="none">
            <a:spAutoFit/>
          </a:bodyPr>
          <a:lstStyle/>
          <a:p>
            <a:r>
              <a:rPr lang="tr-TR" sz="2000" b="1" dirty="0">
                <a:solidFill>
                  <a:prstClr val="black"/>
                </a:solidFill>
                <a:latin typeface="Arial" pitchFamily="34" charset="0"/>
                <a:ea typeface="+mj-ea"/>
                <a:cs typeface="Arial" pitchFamily="34" charset="0"/>
              </a:rPr>
              <a:t>Performans Değerlendirme </a:t>
            </a:r>
            <a:endParaRPr lang="tr-TR" dirty="0"/>
          </a:p>
        </p:txBody>
      </p:sp>
    </p:spTree>
    <p:extLst>
      <p:ext uri="{BB962C8B-B14F-4D97-AF65-F5344CB8AC3E}">
        <p14:creationId xmlns:p14="http://schemas.microsoft.com/office/powerpoint/2010/main" val="204643416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899592" y="1988840"/>
            <a:ext cx="7272808" cy="3528392"/>
          </a:xfrm>
        </p:spPr>
        <p:txBody>
          <a:bodyPr>
            <a:normAutofit/>
          </a:bodyPr>
          <a:lstStyle/>
          <a:p>
            <a:pPr marL="0" indent="0">
              <a:buNone/>
            </a:pPr>
            <a:r>
              <a:rPr lang="tr-TR" sz="2200" b="1" dirty="0" smtClean="0">
                <a:latin typeface="Arial" pitchFamily="34" charset="0"/>
                <a:cs typeface="Arial" pitchFamily="34" charset="0"/>
              </a:rPr>
              <a:t>3. Öğrenci performansını puanlama için puanlama kriterlerinin belirlenmesi:</a:t>
            </a:r>
            <a:r>
              <a:rPr lang="tr-TR" sz="2200" dirty="0" smtClean="0">
                <a:latin typeface="Arial" pitchFamily="34" charset="0"/>
                <a:cs typeface="Arial" pitchFamily="34" charset="0"/>
              </a:rPr>
              <a:t> </a:t>
            </a:r>
          </a:p>
          <a:p>
            <a:pPr marL="0" indent="0">
              <a:buNone/>
            </a:pPr>
            <a:r>
              <a:rPr lang="tr-TR" sz="2200" dirty="0" smtClean="0">
                <a:latin typeface="Arial" pitchFamily="34" charset="0"/>
                <a:cs typeface="Arial" pitchFamily="34" charset="0"/>
              </a:rPr>
              <a:t>Puanlama kriterlerinin belirlenmesinde bir tür puanlama ölçeği hazırlamak faydalı olur. </a:t>
            </a:r>
          </a:p>
          <a:p>
            <a:pPr marL="0" indent="0">
              <a:buNone/>
            </a:pPr>
            <a:r>
              <a:rPr lang="tr-TR" sz="2200" dirty="0" smtClean="0">
                <a:latin typeface="Arial" pitchFamily="34" charset="0"/>
                <a:cs typeface="Arial" pitchFamily="34" charset="0"/>
              </a:rPr>
              <a:t>Öğrencinin yaptığı iş, beceri veya ürün belli kriterler açısından «çok kötü, kötü, orta, iyi, çok iyi» gibi bir derecelendirme ölçeği ile puanlanabilir.</a:t>
            </a:r>
            <a:endParaRPr lang="tr-TR" sz="2200" dirty="0">
              <a:latin typeface="Arial" pitchFamily="34" charset="0"/>
              <a:cs typeface="Arial" pitchFamily="34" charset="0"/>
            </a:endParaRPr>
          </a:p>
        </p:txBody>
      </p:sp>
      <p:sp>
        <p:nvSpPr>
          <p:cNvPr id="3" name="Dikdörtgen 2"/>
          <p:cNvSpPr/>
          <p:nvPr/>
        </p:nvSpPr>
        <p:spPr>
          <a:xfrm>
            <a:off x="1684712" y="1367645"/>
            <a:ext cx="3546164" cy="400110"/>
          </a:xfrm>
          <a:prstGeom prst="rect">
            <a:avLst/>
          </a:prstGeom>
        </p:spPr>
        <p:txBody>
          <a:bodyPr wrap="none">
            <a:spAutoFit/>
          </a:bodyPr>
          <a:lstStyle/>
          <a:p>
            <a:r>
              <a:rPr lang="tr-TR" sz="2000" b="1" dirty="0">
                <a:solidFill>
                  <a:prstClr val="black"/>
                </a:solidFill>
                <a:latin typeface="Arial" pitchFamily="34" charset="0"/>
                <a:ea typeface="+mj-ea"/>
                <a:cs typeface="Arial" pitchFamily="34" charset="0"/>
              </a:rPr>
              <a:t>Performans Değerlendirme </a:t>
            </a:r>
            <a:endParaRPr lang="tr-TR" dirty="0"/>
          </a:p>
        </p:txBody>
      </p:sp>
    </p:spTree>
    <p:extLst>
      <p:ext uri="{BB962C8B-B14F-4D97-AF65-F5344CB8AC3E}">
        <p14:creationId xmlns:p14="http://schemas.microsoft.com/office/powerpoint/2010/main" val="200700655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032803711"/>
              </p:ext>
            </p:extLst>
          </p:nvPr>
        </p:nvGraphicFramePr>
        <p:xfrm>
          <a:off x="251520" y="188640"/>
          <a:ext cx="8640960" cy="6480719"/>
        </p:xfrm>
        <a:graphic>
          <a:graphicData uri="http://schemas.openxmlformats.org/drawingml/2006/table">
            <a:tbl>
              <a:tblPr firstRow="1" firstCol="1" lastRow="1" lastCol="1" bandRow="1" bandCol="1">
                <a:tableStyleId>{5C22544A-7EE6-4342-B048-85BDC9FD1C3A}</a:tableStyleId>
              </a:tblPr>
              <a:tblGrid>
                <a:gridCol w="1191920">
                  <a:extLst>
                    <a:ext uri="{9D8B030D-6E8A-4147-A177-3AD203B41FA5}">
                      <a16:colId xmlns:a16="http://schemas.microsoft.com/office/drawing/2014/main" val="2073762285"/>
                    </a:ext>
                  </a:extLst>
                </a:gridCol>
                <a:gridCol w="2975236">
                  <a:extLst>
                    <a:ext uri="{9D8B030D-6E8A-4147-A177-3AD203B41FA5}">
                      <a16:colId xmlns:a16="http://schemas.microsoft.com/office/drawing/2014/main" val="1020927183"/>
                    </a:ext>
                  </a:extLst>
                </a:gridCol>
                <a:gridCol w="2067150">
                  <a:extLst>
                    <a:ext uri="{9D8B030D-6E8A-4147-A177-3AD203B41FA5}">
                      <a16:colId xmlns:a16="http://schemas.microsoft.com/office/drawing/2014/main" val="347765365"/>
                    </a:ext>
                  </a:extLst>
                </a:gridCol>
                <a:gridCol w="2406654">
                  <a:extLst>
                    <a:ext uri="{9D8B030D-6E8A-4147-A177-3AD203B41FA5}">
                      <a16:colId xmlns:a16="http://schemas.microsoft.com/office/drawing/2014/main" val="1873996907"/>
                    </a:ext>
                  </a:extLst>
                </a:gridCol>
              </a:tblGrid>
              <a:tr h="1096856">
                <a:tc gridSpan="4">
                  <a:txBody>
                    <a:bodyPr/>
                    <a:lstStyle/>
                    <a:p>
                      <a:pPr marL="931545" marR="907415" algn="ctr">
                        <a:spcAft>
                          <a:spcPts val="0"/>
                        </a:spcAft>
                      </a:pPr>
                      <a:r>
                        <a:rPr lang="tr-TR" sz="2600" spc="-5" dirty="0">
                          <a:effectLst/>
                          <a:latin typeface="Arial" panose="020B0604020202020204" pitchFamily="34" charset="0"/>
                          <a:cs typeface="Arial" panose="020B0604020202020204" pitchFamily="34" charset="0"/>
                        </a:rPr>
                        <a:t>K</a:t>
                      </a:r>
                      <a:r>
                        <a:rPr lang="tr-TR" sz="2600" spc="-10" dirty="0">
                          <a:effectLst/>
                          <a:latin typeface="Arial" panose="020B0604020202020204" pitchFamily="34" charset="0"/>
                          <a:cs typeface="Arial" panose="020B0604020202020204" pitchFamily="34" charset="0"/>
                        </a:rPr>
                        <a:t>u</a:t>
                      </a:r>
                      <a:r>
                        <a:rPr lang="tr-TR" sz="2600" spc="-5" dirty="0">
                          <a:effectLst/>
                          <a:latin typeface="Arial" panose="020B0604020202020204" pitchFamily="34" charset="0"/>
                          <a:cs typeface="Arial" panose="020B0604020202020204" pitchFamily="34" charset="0"/>
                        </a:rPr>
                        <a:t>r</a:t>
                      </a:r>
                      <a:r>
                        <a:rPr lang="tr-TR" sz="2600" spc="-10" dirty="0">
                          <a:effectLst/>
                          <a:latin typeface="Arial" panose="020B0604020202020204" pitchFamily="34" charset="0"/>
                          <a:cs typeface="Arial" panose="020B0604020202020204" pitchFamily="34" charset="0"/>
                        </a:rPr>
                        <a:t>’an</a:t>
                      </a:r>
                      <a:r>
                        <a:rPr lang="tr-TR" sz="2600" spc="-5" dirty="0">
                          <a:effectLst/>
                          <a:latin typeface="Arial" panose="020B0604020202020204" pitchFamily="34" charset="0"/>
                          <a:cs typeface="Arial" panose="020B0604020202020204" pitchFamily="34" charset="0"/>
                        </a:rPr>
                        <a:t>-ı</a:t>
                      </a:r>
                      <a:r>
                        <a:rPr lang="tr-TR" sz="2600" spc="-115" dirty="0">
                          <a:effectLst/>
                          <a:latin typeface="Arial" panose="020B0604020202020204" pitchFamily="34" charset="0"/>
                          <a:cs typeface="Arial" panose="020B0604020202020204" pitchFamily="34" charset="0"/>
                        </a:rPr>
                        <a:t> </a:t>
                      </a:r>
                      <a:r>
                        <a:rPr lang="tr-TR" sz="2600" spc="-5" dirty="0">
                          <a:effectLst/>
                          <a:latin typeface="Arial" panose="020B0604020202020204" pitchFamily="34" charset="0"/>
                          <a:cs typeface="Arial" panose="020B0604020202020204" pitchFamily="34" charset="0"/>
                        </a:rPr>
                        <a:t>K</a:t>
                      </a:r>
                      <a:r>
                        <a:rPr lang="tr-TR" sz="2600" spc="-10" dirty="0">
                          <a:effectLst/>
                          <a:latin typeface="Arial" panose="020B0604020202020204" pitchFamily="34" charset="0"/>
                          <a:cs typeface="Arial" panose="020B0604020202020204" pitchFamily="34" charset="0"/>
                        </a:rPr>
                        <a:t>e</a:t>
                      </a:r>
                      <a:r>
                        <a:rPr lang="tr-TR" sz="2600" spc="-5" dirty="0">
                          <a:effectLst/>
                          <a:latin typeface="Arial" panose="020B0604020202020204" pitchFamily="34" charset="0"/>
                          <a:cs typeface="Arial" panose="020B0604020202020204" pitchFamily="34" charset="0"/>
                        </a:rPr>
                        <a:t>ri</a:t>
                      </a:r>
                      <a:r>
                        <a:rPr lang="tr-TR" sz="2600" spc="-10" dirty="0">
                          <a:effectLst/>
                          <a:latin typeface="Arial" panose="020B0604020202020204" pitchFamily="34" charset="0"/>
                          <a:cs typeface="Arial" panose="020B0604020202020204" pitchFamily="34" charset="0"/>
                        </a:rPr>
                        <a:t>m’</a:t>
                      </a:r>
                      <a:r>
                        <a:rPr lang="tr-TR" sz="2600" spc="-5" dirty="0">
                          <a:effectLst/>
                          <a:latin typeface="Arial" panose="020B0604020202020204" pitchFamily="34" charset="0"/>
                          <a:cs typeface="Arial" panose="020B0604020202020204" pitchFamily="34" charset="0"/>
                        </a:rPr>
                        <a:t>i</a:t>
                      </a:r>
                      <a:r>
                        <a:rPr lang="tr-TR" sz="2600" spc="-110" dirty="0">
                          <a:effectLst/>
                          <a:latin typeface="Arial" panose="020B0604020202020204" pitchFamily="34" charset="0"/>
                          <a:cs typeface="Arial" panose="020B0604020202020204" pitchFamily="34" charset="0"/>
                        </a:rPr>
                        <a:t> </a:t>
                      </a:r>
                      <a:r>
                        <a:rPr lang="tr-TR" sz="2600" spc="-10" dirty="0">
                          <a:effectLst/>
                          <a:latin typeface="Arial" panose="020B0604020202020204" pitchFamily="34" charset="0"/>
                          <a:cs typeface="Arial" panose="020B0604020202020204" pitchFamily="34" charset="0"/>
                        </a:rPr>
                        <a:t>Gü</a:t>
                      </a:r>
                      <a:r>
                        <a:rPr lang="tr-TR" sz="2600" spc="-5" dirty="0">
                          <a:effectLst/>
                          <a:latin typeface="Arial" panose="020B0604020202020204" pitchFamily="34" charset="0"/>
                          <a:cs typeface="Arial" panose="020B0604020202020204" pitchFamily="34" charset="0"/>
                        </a:rPr>
                        <a:t>z</a:t>
                      </a:r>
                      <a:r>
                        <a:rPr lang="tr-TR" sz="2600" spc="-10" dirty="0">
                          <a:effectLst/>
                          <a:latin typeface="Arial" panose="020B0604020202020204" pitchFamily="34" charset="0"/>
                          <a:cs typeface="Arial" panose="020B0604020202020204" pitchFamily="34" charset="0"/>
                        </a:rPr>
                        <a:t>e</a:t>
                      </a:r>
                      <a:r>
                        <a:rPr lang="tr-TR" sz="2600" spc="-5" dirty="0">
                          <a:effectLst/>
                          <a:latin typeface="Arial" panose="020B0604020202020204" pitchFamily="34" charset="0"/>
                          <a:cs typeface="Arial" panose="020B0604020202020204" pitchFamily="34" charset="0"/>
                        </a:rPr>
                        <a:t>l</a:t>
                      </a:r>
                      <a:r>
                        <a:rPr lang="tr-TR" sz="2600" spc="-130" dirty="0">
                          <a:effectLst/>
                          <a:latin typeface="Arial" panose="020B0604020202020204" pitchFamily="34" charset="0"/>
                          <a:cs typeface="Arial" panose="020B0604020202020204" pitchFamily="34" charset="0"/>
                        </a:rPr>
                        <a:t> </a:t>
                      </a:r>
                      <a:r>
                        <a:rPr lang="tr-TR" sz="2600" spc="-5" dirty="0">
                          <a:effectLst/>
                          <a:latin typeface="Arial" panose="020B0604020202020204" pitchFamily="34" charset="0"/>
                          <a:cs typeface="Arial" panose="020B0604020202020204" pitchFamily="34" charset="0"/>
                        </a:rPr>
                        <a:t>Ok</a:t>
                      </a:r>
                      <a:r>
                        <a:rPr lang="tr-TR" sz="2600" spc="-10" dirty="0">
                          <a:effectLst/>
                          <a:latin typeface="Arial" panose="020B0604020202020204" pitchFamily="34" charset="0"/>
                          <a:cs typeface="Arial" panose="020B0604020202020204" pitchFamily="34" charset="0"/>
                        </a:rPr>
                        <a:t>uma</a:t>
                      </a:r>
                      <a:r>
                        <a:rPr lang="tr-TR" sz="2600" spc="-105" dirty="0">
                          <a:effectLst/>
                          <a:latin typeface="Arial" panose="020B0604020202020204" pitchFamily="34" charset="0"/>
                          <a:cs typeface="Arial" panose="020B0604020202020204" pitchFamily="34" charset="0"/>
                        </a:rPr>
                        <a:t> Y</a:t>
                      </a:r>
                      <a:r>
                        <a:rPr lang="tr-TR" sz="2600" spc="-15" dirty="0">
                          <a:effectLst/>
                          <a:latin typeface="Arial" panose="020B0604020202020204" pitchFamily="34" charset="0"/>
                          <a:cs typeface="Arial" panose="020B0604020202020204" pitchFamily="34" charset="0"/>
                        </a:rPr>
                        <a:t>a</a:t>
                      </a:r>
                      <a:r>
                        <a:rPr lang="tr-TR" sz="2600" spc="-10" dirty="0">
                          <a:effectLst/>
                          <a:latin typeface="Arial" panose="020B0604020202020204" pitchFamily="34" charset="0"/>
                          <a:cs typeface="Arial" panose="020B0604020202020204" pitchFamily="34" charset="0"/>
                        </a:rPr>
                        <a:t>rı</a:t>
                      </a:r>
                      <a:r>
                        <a:rPr lang="tr-TR" sz="2600" spc="-15" dirty="0">
                          <a:effectLst/>
                          <a:latin typeface="Arial" panose="020B0604020202020204" pitchFamily="34" charset="0"/>
                          <a:cs typeface="Arial" panose="020B0604020202020204" pitchFamily="34" charset="0"/>
                        </a:rPr>
                        <a:t>şmas</a:t>
                      </a:r>
                      <a:r>
                        <a:rPr lang="tr-TR" sz="2600" spc="-10" dirty="0">
                          <a:effectLst/>
                          <a:latin typeface="Arial" panose="020B0604020202020204" pitchFamily="34" charset="0"/>
                          <a:cs typeface="Arial" panose="020B0604020202020204" pitchFamily="34" charset="0"/>
                        </a:rPr>
                        <a:t>ı</a:t>
                      </a:r>
                      <a:r>
                        <a:rPr lang="tr-TR" sz="2600" spc="315" dirty="0">
                          <a:effectLst/>
                          <a:latin typeface="Arial" panose="020B0604020202020204" pitchFamily="34" charset="0"/>
                          <a:cs typeface="Arial" panose="020B0604020202020204" pitchFamily="34" charset="0"/>
                        </a:rPr>
                        <a:t> </a:t>
                      </a:r>
                      <a:r>
                        <a:rPr lang="tr-TR" sz="2600" spc="-5" dirty="0">
                          <a:effectLst/>
                          <a:latin typeface="Arial" panose="020B0604020202020204" pitchFamily="34" charset="0"/>
                          <a:cs typeface="Arial" panose="020B0604020202020204" pitchFamily="34" charset="0"/>
                        </a:rPr>
                        <a:t>D</a:t>
                      </a:r>
                      <a:r>
                        <a:rPr lang="tr-TR" sz="2600" spc="-10" dirty="0">
                          <a:effectLst/>
                          <a:latin typeface="Arial" panose="020B0604020202020204" pitchFamily="34" charset="0"/>
                          <a:cs typeface="Arial" panose="020B0604020202020204" pitchFamily="34" charset="0"/>
                        </a:rPr>
                        <a:t>eğe</a:t>
                      </a:r>
                      <a:r>
                        <a:rPr lang="tr-TR" sz="2600" spc="-5" dirty="0">
                          <a:effectLst/>
                          <a:latin typeface="Arial" panose="020B0604020202020204" pitchFamily="34" charset="0"/>
                          <a:cs typeface="Arial" panose="020B0604020202020204" pitchFamily="34" charset="0"/>
                        </a:rPr>
                        <a:t>rl</a:t>
                      </a:r>
                      <a:r>
                        <a:rPr lang="tr-TR" sz="2600" spc="-10" dirty="0">
                          <a:effectLst/>
                          <a:latin typeface="Arial" panose="020B0604020202020204" pitchFamily="34" charset="0"/>
                          <a:cs typeface="Arial" panose="020B0604020202020204" pitchFamily="34" charset="0"/>
                        </a:rPr>
                        <a:t>e</a:t>
                      </a:r>
                      <a:r>
                        <a:rPr lang="tr-TR" sz="2600" spc="-5" dirty="0">
                          <a:effectLst/>
                          <a:latin typeface="Arial" panose="020B0604020202020204" pitchFamily="34" charset="0"/>
                          <a:cs typeface="Arial" panose="020B0604020202020204" pitchFamily="34" charset="0"/>
                        </a:rPr>
                        <a:t>n</a:t>
                      </a:r>
                      <a:r>
                        <a:rPr lang="tr-TR" sz="2600" spc="-10" dirty="0">
                          <a:effectLst/>
                          <a:latin typeface="Arial" panose="020B0604020202020204" pitchFamily="34" charset="0"/>
                          <a:cs typeface="Arial" panose="020B0604020202020204" pitchFamily="34" charset="0"/>
                        </a:rPr>
                        <a:t>d</a:t>
                      </a:r>
                      <a:r>
                        <a:rPr lang="tr-TR" sz="2600" spc="-5" dirty="0">
                          <a:effectLst/>
                          <a:latin typeface="Arial" panose="020B0604020202020204" pitchFamily="34" charset="0"/>
                          <a:cs typeface="Arial" panose="020B0604020202020204" pitchFamily="34" charset="0"/>
                        </a:rPr>
                        <a:t>irm</a:t>
                      </a:r>
                      <a:r>
                        <a:rPr lang="tr-TR" sz="2600" spc="-10" dirty="0">
                          <a:effectLst/>
                          <a:latin typeface="Arial" panose="020B0604020202020204" pitchFamily="34" charset="0"/>
                          <a:cs typeface="Arial" panose="020B0604020202020204" pitchFamily="34" charset="0"/>
                        </a:rPr>
                        <a:t>e</a:t>
                      </a:r>
                      <a:r>
                        <a:rPr lang="tr-TR" sz="2600" spc="75" dirty="0">
                          <a:effectLst/>
                          <a:latin typeface="Arial" panose="020B0604020202020204" pitchFamily="34" charset="0"/>
                          <a:cs typeface="Arial" panose="020B0604020202020204" pitchFamily="34" charset="0"/>
                        </a:rPr>
                        <a:t> </a:t>
                      </a:r>
                      <a:r>
                        <a:rPr lang="tr-TR" sz="2600" dirty="0">
                          <a:effectLst/>
                          <a:latin typeface="Arial" panose="020B0604020202020204" pitchFamily="34" charset="0"/>
                          <a:cs typeface="Arial" panose="020B0604020202020204" pitchFamily="34" charset="0"/>
                        </a:rPr>
                        <a:t>Formu</a:t>
                      </a:r>
                      <a:endParaRPr lang="tr-TR" sz="26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41284438"/>
                  </a:ext>
                </a:extLst>
              </a:tr>
              <a:tr h="679007">
                <a:tc>
                  <a:txBody>
                    <a:bodyPr/>
                    <a:lstStyle/>
                    <a:p>
                      <a:pPr marL="72390">
                        <a:spcAft>
                          <a:spcPts val="0"/>
                        </a:spcAft>
                      </a:pPr>
                      <a:r>
                        <a:rPr lang="tr-TR" sz="2400" b="1" spc="-10" dirty="0">
                          <a:solidFill>
                            <a:schemeClr val="tx1"/>
                          </a:solidFill>
                          <a:effectLst/>
                          <a:latin typeface="Arial" panose="020B0604020202020204" pitchFamily="34" charset="0"/>
                          <a:cs typeface="Arial" panose="020B0604020202020204" pitchFamily="34" charset="0"/>
                        </a:rPr>
                        <a:t>S</a:t>
                      </a:r>
                      <a:r>
                        <a:rPr lang="tr-TR" sz="2400" b="1" spc="-5" dirty="0">
                          <a:solidFill>
                            <a:schemeClr val="tx1"/>
                          </a:solidFill>
                          <a:effectLst/>
                          <a:latin typeface="Arial" panose="020B0604020202020204" pitchFamily="34" charset="0"/>
                          <a:cs typeface="Arial" panose="020B0604020202020204" pitchFamily="34" charset="0"/>
                        </a:rPr>
                        <a:t>.</a:t>
                      </a:r>
                      <a:r>
                        <a:rPr lang="tr-TR" sz="2400" b="1" spc="-30" dirty="0">
                          <a:solidFill>
                            <a:schemeClr val="tx1"/>
                          </a:solidFill>
                          <a:effectLst/>
                          <a:latin typeface="Arial" panose="020B0604020202020204" pitchFamily="34" charset="0"/>
                          <a:cs typeface="Arial" panose="020B0604020202020204" pitchFamily="34" charset="0"/>
                        </a:rPr>
                        <a:t> </a:t>
                      </a:r>
                      <a:r>
                        <a:rPr lang="tr-TR" sz="2400" b="1" dirty="0">
                          <a:solidFill>
                            <a:schemeClr val="tx1"/>
                          </a:solidFill>
                          <a:effectLst/>
                          <a:latin typeface="Arial" panose="020B0604020202020204" pitchFamily="34" charset="0"/>
                          <a:cs typeface="Arial" panose="020B0604020202020204" pitchFamily="34" charset="0"/>
                        </a:rPr>
                        <a:t>No</a:t>
                      </a:r>
                      <a:endParaRPr lang="tr-TR"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tc>
                  <a:txBody>
                    <a:bodyPr/>
                    <a:lstStyle/>
                    <a:p>
                      <a:pPr marL="66040">
                        <a:spcAft>
                          <a:spcPts val="0"/>
                        </a:spcAft>
                      </a:pPr>
                      <a:r>
                        <a:rPr lang="tr-TR" sz="2400" b="1" spc="-10" dirty="0">
                          <a:effectLst/>
                          <a:latin typeface="Arial" panose="020B0604020202020204" pitchFamily="34" charset="0"/>
                          <a:cs typeface="Arial" panose="020B0604020202020204" pitchFamily="34" charset="0"/>
                        </a:rPr>
                        <a:t>Ö</a:t>
                      </a:r>
                      <a:r>
                        <a:rPr lang="tr-TR" sz="2400" b="1" spc="-5" dirty="0">
                          <a:effectLst/>
                          <a:latin typeface="Arial" panose="020B0604020202020204" pitchFamily="34" charset="0"/>
                          <a:cs typeface="Arial" panose="020B0604020202020204" pitchFamily="34" charset="0"/>
                        </a:rPr>
                        <a:t>l</a:t>
                      </a:r>
                      <a:r>
                        <a:rPr lang="tr-TR" sz="2400" b="1" spc="-10" dirty="0">
                          <a:effectLst/>
                          <a:latin typeface="Arial" panose="020B0604020202020204" pitchFamily="34" charset="0"/>
                          <a:cs typeface="Arial" panose="020B0604020202020204" pitchFamily="34" charset="0"/>
                        </a:rPr>
                        <a:t>çü</a:t>
                      </a:r>
                      <a:r>
                        <a:rPr lang="tr-TR" sz="2400" b="1" spc="-5" dirty="0">
                          <a:effectLst/>
                          <a:latin typeface="Arial" panose="020B0604020202020204" pitchFamily="34" charset="0"/>
                          <a:cs typeface="Arial" panose="020B0604020202020204" pitchFamily="34" charset="0"/>
                        </a:rPr>
                        <a:t>t</a:t>
                      </a:r>
                      <a:endParaRPr lang="tr-TR" sz="24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90170" marR="84455" indent="42545" algn="ctr">
                        <a:spcAft>
                          <a:spcPts val="0"/>
                        </a:spcAft>
                      </a:pPr>
                      <a:r>
                        <a:rPr lang="en-US" sz="2400" b="1">
                          <a:effectLst/>
                          <a:latin typeface="Arial" panose="020B0604020202020204" pitchFamily="34" charset="0"/>
                          <a:cs typeface="Arial" panose="020B0604020202020204" pitchFamily="34" charset="0"/>
                        </a:rPr>
                        <a:t>Puan </a:t>
                      </a:r>
                      <a:r>
                        <a:rPr lang="en-US" sz="2400" b="1" spc="-5">
                          <a:effectLst/>
                          <a:latin typeface="Arial" panose="020B0604020202020204" pitchFamily="34" charset="0"/>
                          <a:cs typeface="Arial" panose="020B0604020202020204" pitchFamily="34" charset="0"/>
                        </a:rPr>
                        <a:t>D</a:t>
                      </a:r>
                      <a:r>
                        <a:rPr lang="en-US" sz="2400" b="1" spc="-10">
                          <a:effectLst/>
                          <a:latin typeface="Arial" panose="020B0604020202020204" pitchFamily="34" charset="0"/>
                          <a:cs typeface="Arial" panose="020B0604020202020204" pitchFamily="34" charset="0"/>
                        </a:rPr>
                        <a:t>eğe</a:t>
                      </a:r>
                      <a:r>
                        <a:rPr lang="en-US" sz="2400" b="1" spc="-5">
                          <a:effectLst/>
                          <a:latin typeface="Arial" panose="020B0604020202020204" pitchFamily="34" charset="0"/>
                          <a:cs typeface="Arial" panose="020B0604020202020204" pitchFamily="34" charset="0"/>
                        </a:rPr>
                        <a:t>ri</a:t>
                      </a:r>
                      <a:endParaRPr lang="tr-TR" sz="2400" b="1">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245745" marR="240030" indent="-58420" algn="ctr">
                        <a:spcAft>
                          <a:spcPts val="0"/>
                        </a:spcAft>
                      </a:pPr>
                      <a:r>
                        <a:rPr lang="en-US" sz="2400" spc="-5" dirty="0">
                          <a:solidFill>
                            <a:schemeClr val="tx1"/>
                          </a:solidFill>
                          <a:effectLst/>
                          <a:latin typeface="Arial" panose="020B0604020202020204" pitchFamily="34" charset="0"/>
                          <a:cs typeface="Arial" panose="020B0604020202020204" pitchFamily="34" charset="0"/>
                        </a:rPr>
                        <a:t>V</a:t>
                      </a:r>
                      <a:r>
                        <a:rPr lang="en-US" sz="2400" spc="-10" dirty="0">
                          <a:solidFill>
                            <a:schemeClr val="tx1"/>
                          </a:solidFill>
                          <a:effectLst/>
                          <a:latin typeface="Arial" panose="020B0604020202020204" pitchFamily="34" charset="0"/>
                          <a:cs typeface="Arial" panose="020B0604020202020204" pitchFamily="34" charset="0"/>
                        </a:rPr>
                        <a:t>e</a:t>
                      </a:r>
                      <a:r>
                        <a:rPr lang="en-US" sz="2400" spc="-5" dirty="0">
                          <a:solidFill>
                            <a:schemeClr val="tx1"/>
                          </a:solidFill>
                          <a:effectLst/>
                          <a:latin typeface="Arial" panose="020B0604020202020204" pitchFamily="34" charset="0"/>
                          <a:cs typeface="Arial" panose="020B0604020202020204" pitchFamily="34" charset="0"/>
                        </a:rPr>
                        <a:t>ril</a:t>
                      </a:r>
                      <a:r>
                        <a:rPr lang="en-US" sz="2400" spc="-10" dirty="0">
                          <a:solidFill>
                            <a:schemeClr val="tx1"/>
                          </a:solidFill>
                          <a:effectLst/>
                          <a:latin typeface="Arial" panose="020B0604020202020204" pitchFamily="34" charset="0"/>
                          <a:cs typeface="Arial" panose="020B0604020202020204" pitchFamily="34" charset="0"/>
                        </a:rPr>
                        <a:t>e</a:t>
                      </a:r>
                      <a:r>
                        <a:rPr lang="en-US" sz="2400" spc="-5" dirty="0">
                          <a:solidFill>
                            <a:schemeClr val="tx1"/>
                          </a:solidFill>
                          <a:effectLst/>
                          <a:latin typeface="Arial" panose="020B0604020202020204" pitchFamily="34" charset="0"/>
                          <a:cs typeface="Arial" panose="020B0604020202020204" pitchFamily="34" charset="0"/>
                        </a:rPr>
                        <a:t>n</a:t>
                      </a:r>
                      <a:r>
                        <a:rPr lang="en-US" sz="2400" spc="105" dirty="0">
                          <a:solidFill>
                            <a:schemeClr val="tx1"/>
                          </a:solidFill>
                          <a:effectLst/>
                          <a:latin typeface="Arial" panose="020B0604020202020204" pitchFamily="34" charset="0"/>
                          <a:cs typeface="Arial" panose="020B0604020202020204" pitchFamily="34" charset="0"/>
                        </a:rPr>
                        <a:t> </a:t>
                      </a:r>
                      <a:r>
                        <a:rPr lang="en-US" sz="2400" dirty="0">
                          <a:solidFill>
                            <a:schemeClr val="tx1"/>
                          </a:solidFill>
                          <a:effectLst/>
                          <a:latin typeface="Arial" panose="020B0604020202020204" pitchFamily="34" charset="0"/>
                          <a:cs typeface="Arial" panose="020B0604020202020204" pitchFamily="34" charset="0"/>
                        </a:rPr>
                        <a:t>Puan</a:t>
                      </a:r>
                      <a:endParaRPr lang="tr-TR"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3852109573"/>
                  </a:ext>
                </a:extLst>
              </a:tr>
              <a:tr h="441762">
                <a:tc>
                  <a:txBody>
                    <a:bodyPr/>
                    <a:lstStyle/>
                    <a:p>
                      <a:pPr marR="38735" algn="ctr">
                        <a:spcAft>
                          <a:spcPts val="0"/>
                        </a:spcAft>
                      </a:pPr>
                      <a:r>
                        <a:rPr lang="tr-TR" sz="2400" b="0" dirty="0">
                          <a:solidFill>
                            <a:schemeClr val="tx1"/>
                          </a:solidFill>
                          <a:effectLst/>
                          <a:latin typeface="Arial" panose="020B0604020202020204" pitchFamily="34" charset="0"/>
                          <a:cs typeface="Arial" panose="020B0604020202020204" pitchFamily="34" charset="0"/>
                        </a:rPr>
                        <a:t>1</a:t>
                      </a:r>
                      <a:endParaRPr lang="tr-TR" sz="2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tc>
                  <a:txBody>
                    <a:bodyPr/>
                    <a:lstStyle/>
                    <a:p>
                      <a:pPr marL="66040">
                        <a:spcAft>
                          <a:spcPts val="0"/>
                        </a:spcAft>
                      </a:pPr>
                      <a:r>
                        <a:rPr lang="tr-TR" sz="2400" spc="-5" dirty="0">
                          <a:effectLst/>
                          <a:latin typeface="Arial" panose="020B0604020202020204" pitchFamily="34" charset="0"/>
                          <a:cs typeface="Arial" panose="020B0604020202020204" pitchFamily="34" charset="0"/>
                        </a:rPr>
                        <a:t>T</a:t>
                      </a:r>
                      <a:r>
                        <a:rPr lang="tr-TR" sz="2400" spc="-10" dirty="0">
                          <a:effectLst/>
                          <a:latin typeface="Arial" panose="020B0604020202020204" pitchFamily="34" charset="0"/>
                          <a:cs typeface="Arial" panose="020B0604020202020204" pitchFamily="34" charset="0"/>
                        </a:rPr>
                        <a:t>aba</a:t>
                      </a:r>
                      <a:r>
                        <a:rPr lang="tr-TR" sz="2400" spc="-5" dirty="0">
                          <a:effectLst/>
                          <a:latin typeface="Arial" panose="020B0604020202020204" pitchFamily="34" charset="0"/>
                          <a:cs typeface="Arial" panose="020B0604020202020204" pitchFamily="34" charset="0"/>
                        </a:rPr>
                        <a:t>n</a:t>
                      </a:r>
                      <a:r>
                        <a:rPr lang="tr-TR" sz="2400" spc="-135" dirty="0">
                          <a:effectLst/>
                          <a:latin typeface="Arial" panose="020B0604020202020204" pitchFamily="34" charset="0"/>
                          <a:cs typeface="Arial" panose="020B0604020202020204" pitchFamily="34" charset="0"/>
                        </a:rPr>
                        <a:t> </a:t>
                      </a:r>
                      <a:r>
                        <a:rPr lang="tr-TR" sz="2400" spc="-15" dirty="0">
                          <a:effectLst/>
                          <a:latin typeface="Arial" panose="020B0604020202020204" pitchFamily="34" charset="0"/>
                          <a:cs typeface="Arial" panose="020B0604020202020204" pitchFamily="34" charset="0"/>
                        </a:rPr>
                        <a:t>p</a:t>
                      </a:r>
                      <a:r>
                        <a:rPr lang="tr-TR" sz="2400" spc="-10" dirty="0">
                          <a:effectLst/>
                          <a:latin typeface="Arial" panose="020B0604020202020204" pitchFamily="34" charset="0"/>
                          <a:cs typeface="Arial" panose="020B0604020202020204" pitchFamily="34" charset="0"/>
                        </a:rPr>
                        <a:t>u</a:t>
                      </a:r>
                      <a:r>
                        <a:rPr lang="tr-TR" sz="2400" spc="-15" dirty="0">
                          <a:effectLst/>
                          <a:latin typeface="Arial" panose="020B0604020202020204" pitchFamily="34" charset="0"/>
                          <a:cs typeface="Arial" panose="020B0604020202020204" pitchFamily="34" charset="0"/>
                        </a:rPr>
                        <a:t>a</a:t>
                      </a:r>
                      <a:r>
                        <a:rPr lang="tr-TR" sz="2400" spc="-10" dirty="0">
                          <a:effectLst/>
                          <a:latin typeface="Arial" panose="020B0604020202020204" pitchFamily="34" charset="0"/>
                          <a:cs typeface="Arial" panose="020B0604020202020204" pitchFamily="34" charset="0"/>
                        </a:rPr>
                        <a:t>n</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spcAft>
                          <a:spcPts val="0"/>
                        </a:spcAft>
                      </a:pPr>
                      <a:r>
                        <a:rPr lang="en-US" sz="2400" spc="-5">
                          <a:effectLst/>
                          <a:latin typeface="Arial" panose="020B0604020202020204" pitchFamily="34" charset="0"/>
                          <a:cs typeface="Arial" panose="020B0604020202020204" pitchFamily="34" charset="0"/>
                        </a:rPr>
                        <a:t>60</a:t>
                      </a:r>
                      <a:endParaRPr lang="tr-TR" sz="240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spcAft>
                          <a:spcPts val="0"/>
                        </a:spcAft>
                      </a:pPr>
                      <a:r>
                        <a:rPr lang="en-US" sz="2400">
                          <a:effectLst/>
                          <a:latin typeface="Arial" panose="020B0604020202020204" pitchFamily="34" charset="0"/>
                          <a:cs typeface="Arial" panose="020B0604020202020204" pitchFamily="34" charset="0"/>
                        </a:rPr>
                        <a:t> </a:t>
                      </a:r>
                      <a:endParaRPr lang="tr-TR" sz="2400">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3657914737"/>
                  </a:ext>
                </a:extLst>
              </a:tr>
              <a:tr h="446471">
                <a:tc>
                  <a:txBody>
                    <a:bodyPr/>
                    <a:lstStyle/>
                    <a:p>
                      <a:pPr marR="17145" algn="ctr">
                        <a:spcAft>
                          <a:spcPts val="0"/>
                        </a:spcAft>
                      </a:pPr>
                      <a:r>
                        <a:rPr lang="tr-TR" sz="2400" b="0" dirty="0">
                          <a:solidFill>
                            <a:schemeClr val="tx1"/>
                          </a:solidFill>
                          <a:effectLst/>
                          <a:latin typeface="Arial" panose="020B0604020202020204" pitchFamily="34" charset="0"/>
                          <a:cs typeface="Arial" panose="020B0604020202020204" pitchFamily="34" charset="0"/>
                        </a:rPr>
                        <a:t>2</a:t>
                      </a:r>
                      <a:endParaRPr lang="tr-TR" sz="2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tc>
                  <a:txBody>
                    <a:bodyPr/>
                    <a:lstStyle/>
                    <a:p>
                      <a:pPr marL="66040">
                        <a:spcAft>
                          <a:spcPts val="0"/>
                        </a:spcAft>
                      </a:pPr>
                      <a:r>
                        <a:rPr lang="tr-TR" sz="2400" dirty="0">
                          <a:effectLst/>
                          <a:latin typeface="Arial" panose="020B0604020202020204" pitchFamily="34" charset="0"/>
                          <a:cs typeface="Arial" panose="020B0604020202020204" pitchFamily="34" charset="0"/>
                        </a:rPr>
                        <a:t>Yüzünden </a:t>
                      </a:r>
                      <a:r>
                        <a:rPr lang="tr-TR" sz="2400" spc="-5" dirty="0">
                          <a:effectLst/>
                          <a:latin typeface="Arial" panose="020B0604020202020204" pitchFamily="34" charset="0"/>
                          <a:cs typeface="Arial" panose="020B0604020202020204" pitchFamily="34" charset="0"/>
                        </a:rPr>
                        <a:t>okum</a:t>
                      </a:r>
                      <a:r>
                        <a:rPr lang="tr-TR" sz="2400" spc="-10" dirty="0">
                          <a:effectLst/>
                          <a:latin typeface="Arial" panose="020B0604020202020204" pitchFamily="34" charset="0"/>
                          <a:cs typeface="Arial" panose="020B0604020202020204" pitchFamily="34" charset="0"/>
                        </a:rPr>
                        <a:t>a</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spc="-10" dirty="0">
                          <a:effectLst/>
                          <a:latin typeface="Arial" panose="020B0604020202020204" pitchFamily="34" charset="0"/>
                          <a:cs typeface="Arial" panose="020B0604020202020204" pitchFamily="34" charset="0"/>
                        </a:rPr>
                        <a:t>1</a:t>
                      </a:r>
                      <a:r>
                        <a:rPr lang="en-US" sz="2400" spc="-5" dirty="0">
                          <a:effectLst/>
                          <a:latin typeface="Arial" panose="020B0604020202020204" pitchFamily="34" charset="0"/>
                          <a:cs typeface="Arial" panose="020B0604020202020204" pitchFamily="34" charset="0"/>
                        </a:rPr>
                        <a:t>0</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spcAft>
                          <a:spcPts val="0"/>
                        </a:spcAft>
                      </a:pPr>
                      <a:r>
                        <a:rPr lang="en-US" sz="2400" dirty="0">
                          <a:effectLst/>
                          <a:latin typeface="Arial" panose="020B0604020202020204" pitchFamily="34" charset="0"/>
                          <a:cs typeface="Arial" panose="020B0604020202020204" pitchFamily="34" charset="0"/>
                        </a:rPr>
                        <a:t> </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78498114"/>
                  </a:ext>
                </a:extLst>
              </a:tr>
              <a:tr h="442547">
                <a:tc>
                  <a:txBody>
                    <a:bodyPr/>
                    <a:lstStyle/>
                    <a:p>
                      <a:pPr marR="17145" algn="ctr">
                        <a:spcAft>
                          <a:spcPts val="0"/>
                        </a:spcAft>
                      </a:pPr>
                      <a:r>
                        <a:rPr lang="tr-TR" sz="2400" b="0" dirty="0">
                          <a:solidFill>
                            <a:schemeClr val="tx1"/>
                          </a:solidFill>
                          <a:effectLst/>
                          <a:latin typeface="Arial" panose="020B0604020202020204" pitchFamily="34" charset="0"/>
                          <a:cs typeface="Arial" panose="020B0604020202020204" pitchFamily="34" charset="0"/>
                        </a:rPr>
                        <a:t>3</a:t>
                      </a:r>
                      <a:endParaRPr lang="tr-TR" sz="2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tc>
                  <a:txBody>
                    <a:bodyPr/>
                    <a:lstStyle/>
                    <a:p>
                      <a:pPr marL="66040">
                        <a:spcAft>
                          <a:spcPts val="0"/>
                        </a:spcAft>
                      </a:pPr>
                      <a:r>
                        <a:rPr lang="tr-TR" sz="2400" spc="-5" dirty="0">
                          <a:effectLst/>
                          <a:latin typeface="Arial" panose="020B0604020202020204" pitchFamily="34" charset="0"/>
                          <a:cs typeface="Arial" panose="020B0604020202020204" pitchFamily="34" charset="0"/>
                        </a:rPr>
                        <a:t>T</a:t>
                      </a:r>
                      <a:r>
                        <a:rPr lang="tr-TR" sz="2400" spc="-10" dirty="0">
                          <a:effectLst/>
                          <a:latin typeface="Arial" panose="020B0604020202020204" pitchFamily="34" charset="0"/>
                          <a:cs typeface="Arial" panose="020B0604020202020204" pitchFamily="34" charset="0"/>
                        </a:rPr>
                        <a:t>ec</a:t>
                      </a:r>
                      <a:r>
                        <a:rPr lang="tr-TR" sz="2400" spc="-5" dirty="0">
                          <a:effectLst/>
                          <a:latin typeface="Arial" panose="020B0604020202020204" pitchFamily="34" charset="0"/>
                          <a:cs typeface="Arial" panose="020B0604020202020204" pitchFamily="34" charset="0"/>
                        </a:rPr>
                        <a:t>vit</a:t>
                      </a:r>
                      <a:r>
                        <a:rPr lang="tr-TR" sz="2400" spc="-70" dirty="0">
                          <a:effectLst/>
                          <a:latin typeface="Arial" panose="020B0604020202020204" pitchFamily="34" charset="0"/>
                          <a:cs typeface="Arial" panose="020B0604020202020204" pitchFamily="34" charset="0"/>
                        </a:rPr>
                        <a:t> </a:t>
                      </a:r>
                      <a:r>
                        <a:rPr lang="tr-TR" sz="2400" dirty="0">
                          <a:effectLst/>
                          <a:latin typeface="Arial" panose="020B0604020202020204" pitchFamily="34" charset="0"/>
                          <a:cs typeface="Arial" panose="020B0604020202020204" pitchFamily="34" charset="0"/>
                        </a:rPr>
                        <a:t>ve</a:t>
                      </a:r>
                      <a:r>
                        <a:rPr lang="tr-TR" sz="2400" spc="-75" dirty="0">
                          <a:effectLst/>
                          <a:latin typeface="Arial" panose="020B0604020202020204" pitchFamily="34" charset="0"/>
                          <a:cs typeface="Arial" panose="020B0604020202020204" pitchFamily="34" charset="0"/>
                        </a:rPr>
                        <a:t> </a:t>
                      </a:r>
                      <a:r>
                        <a:rPr lang="tr-TR" sz="2400" spc="-5" dirty="0">
                          <a:effectLst/>
                          <a:latin typeface="Arial" panose="020B0604020202020204" pitchFamily="34" charset="0"/>
                          <a:cs typeface="Arial" panose="020B0604020202020204" pitchFamily="34" charset="0"/>
                        </a:rPr>
                        <a:t>m</a:t>
                      </a:r>
                      <a:r>
                        <a:rPr lang="tr-TR" sz="2400" spc="-10" dirty="0">
                          <a:effectLst/>
                          <a:latin typeface="Arial" panose="020B0604020202020204" pitchFamily="34" charset="0"/>
                          <a:cs typeface="Arial" panose="020B0604020202020204" pitchFamily="34" charset="0"/>
                        </a:rPr>
                        <a:t>a</a:t>
                      </a:r>
                      <a:r>
                        <a:rPr lang="tr-TR" sz="2400" spc="-5" dirty="0">
                          <a:effectLst/>
                          <a:latin typeface="Arial" panose="020B0604020202020204" pitchFamily="34" charset="0"/>
                          <a:cs typeface="Arial" panose="020B0604020202020204" pitchFamily="34" charset="0"/>
                        </a:rPr>
                        <a:t>hr</a:t>
                      </a:r>
                      <a:r>
                        <a:rPr lang="tr-TR" sz="2400" spc="-10" dirty="0">
                          <a:effectLst/>
                          <a:latin typeface="Arial" panose="020B0604020202020204" pitchFamily="34" charset="0"/>
                          <a:cs typeface="Arial" panose="020B0604020202020204" pitchFamily="34" charset="0"/>
                        </a:rPr>
                        <a:t>eç</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spc="-10" dirty="0">
                          <a:effectLst/>
                          <a:latin typeface="Arial" panose="020B0604020202020204" pitchFamily="34" charset="0"/>
                          <a:cs typeface="Arial" panose="020B0604020202020204" pitchFamily="34" charset="0"/>
                        </a:rPr>
                        <a:t>1</a:t>
                      </a:r>
                      <a:r>
                        <a:rPr lang="en-US" sz="2400" spc="-5" dirty="0">
                          <a:effectLst/>
                          <a:latin typeface="Arial" panose="020B0604020202020204" pitchFamily="34" charset="0"/>
                          <a:cs typeface="Arial" panose="020B0604020202020204" pitchFamily="34" charset="0"/>
                        </a:rPr>
                        <a:t>0</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spcAft>
                          <a:spcPts val="0"/>
                        </a:spcAft>
                      </a:pPr>
                      <a:r>
                        <a:rPr lang="en-US" sz="2400" dirty="0">
                          <a:effectLst/>
                          <a:latin typeface="Arial" panose="020B0604020202020204" pitchFamily="34" charset="0"/>
                          <a:cs typeface="Arial" panose="020B0604020202020204" pitchFamily="34" charset="0"/>
                        </a:rPr>
                        <a:t> </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1662881384"/>
                  </a:ext>
                </a:extLst>
              </a:tr>
              <a:tr h="448824">
                <a:tc>
                  <a:txBody>
                    <a:bodyPr/>
                    <a:lstStyle/>
                    <a:p>
                      <a:pPr marR="17145" algn="ctr">
                        <a:spcAft>
                          <a:spcPts val="0"/>
                        </a:spcAft>
                      </a:pPr>
                      <a:r>
                        <a:rPr lang="tr-TR" sz="2400" b="0" dirty="0">
                          <a:solidFill>
                            <a:schemeClr val="tx1"/>
                          </a:solidFill>
                          <a:effectLst/>
                          <a:latin typeface="Arial" panose="020B0604020202020204" pitchFamily="34" charset="0"/>
                          <a:cs typeface="Arial" panose="020B0604020202020204" pitchFamily="34" charset="0"/>
                        </a:rPr>
                        <a:t>4</a:t>
                      </a:r>
                      <a:endParaRPr lang="tr-TR" sz="2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tc>
                  <a:txBody>
                    <a:bodyPr/>
                    <a:lstStyle/>
                    <a:p>
                      <a:pPr marL="66040">
                        <a:spcAft>
                          <a:spcPts val="0"/>
                        </a:spcAft>
                      </a:pPr>
                      <a:r>
                        <a:rPr lang="tr-TR" sz="2400" dirty="0">
                          <a:effectLst/>
                          <a:latin typeface="Arial" panose="020B0604020202020204" pitchFamily="34" charset="0"/>
                          <a:cs typeface="Arial" panose="020B0604020202020204" pitchFamily="34" charset="0"/>
                        </a:rPr>
                        <a:t>Makam</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US" sz="2400" spc="-10" dirty="0">
                          <a:effectLst/>
                          <a:latin typeface="Arial" panose="020B0604020202020204" pitchFamily="34" charset="0"/>
                          <a:cs typeface="Arial" panose="020B0604020202020204" pitchFamily="34" charset="0"/>
                        </a:rPr>
                        <a:t>1</a:t>
                      </a:r>
                      <a:r>
                        <a:rPr lang="en-US" sz="2400" spc="-5" dirty="0">
                          <a:effectLst/>
                          <a:latin typeface="Arial" panose="020B0604020202020204" pitchFamily="34" charset="0"/>
                          <a:cs typeface="Arial" panose="020B0604020202020204" pitchFamily="34" charset="0"/>
                        </a:rPr>
                        <a:t>0</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spcAft>
                          <a:spcPts val="0"/>
                        </a:spcAft>
                      </a:pPr>
                      <a:r>
                        <a:rPr lang="en-US" sz="2400" dirty="0">
                          <a:effectLst/>
                          <a:latin typeface="Arial" panose="020B0604020202020204" pitchFamily="34" charset="0"/>
                          <a:cs typeface="Arial" panose="020B0604020202020204" pitchFamily="34" charset="0"/>
                        </a:rPr>
                        <a:t> </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2410213020"/>
                  </a:ext>
                </a:extLst>
              </a:tr>
              <a:tr h="444116">
                <a:tc>
                  <a:txBody>
                    <a:bodyPr/>
                    <a:lstStyle/>
                    <a:p>
                      <a:pPr marR="17145" algn="ctr">
                        <a:spcAft>
                          <a:spcPts val="0"/>
                        </a:spcAft>
                      </a:pPr>
                      <a:r>
                        <a:rPr lang="tr-TR" sz="2400" b="0" dirty="0">
                          <a:solidFill>
                            <a:schemeClr val="tx1"/>
                          </a:solidFill>
                          <a:effectLst/>
                          <a:latin typeface="Arial" panose="020B0604020202020204" pitchFamily="34" charset="0"/>
                          <a:cs typeface="Arial" panose="020B0604020202020204" pitchFamily="34" charset="0"/>
                        </a:rPr>
                        <a:t>5</a:t>
                      </a:r>
                      <a:endParaRPr lang="tr-TR" sz="2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tc>
                  <a:txBody>
                    <a:bodyPr/>
                    <a:lstStyle/>
                    <a:p>
                      <a:pPr marL="66040">
                        <a:spcAft>
                          <a:spcPts val="0"/>
                        </a:spcAft>
                      </a:pPr>
                      <a:r>
                        <a:rPr lang="tr-TR" sz="2400" dirty="0">
                          <a:effectLst/>
                          <a:latin typeface="Arial" panose="020B0604020202020204" pitchFamily="34" charset="0"/>
                          <a:cs typeface="Arial" panose="020B0604020202020204" pitchFamily="34" charset="0"/>
                        </a:rPr>
                        <a:t>Ses</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lgn="ctr">
                        <a:spcAft>
                          <a:spcPts val="0"/>
                        </a:spcAft>
                      </a:pPr>
                      <a:r>
                        <a:rPr lang="en-US" sz="2400" spc="-10" dirty="0">
                          <a:effectLst/>
                          <a:latin typeface="Arial" panose="020B0604020202020204" pitchFamily="34" charset="0"/>
                          <a:cs typeface="Arial" panose="020B0604020202020204" pitchFamily="34" charset="0"/>
                        </a:rPr>
                        <a:t>1</a:t>
                      </a:r>
                      <a:r>
                        <a:rPr lang="en-US" sz="2400" spc="-5" dirty="0">
                          <a:effectLst/>
                          <a:latin typeface="Arial" panose="020B0604020202020204" pitchFamily="34" charset="0"/>
                          <a:cs typeface="Arial" panose="020B0604020202020204" pitchFamily="34" charset="0"/>
                        </a:rPr>
                        <a:t>0</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spcAft>
                          <a:spcPts val="0"/>
                        </a:spcAft>
                      </a:pPr>
                      <a:r>
                        <a:rPr lang="en-US" sz="2400" dirty="0">
                          <a:effectLst/>
                          <a:latin typeface="Arial" panose="020B0604020202020204" pitchFamily="34" charset="0"/>
                          <a:cs typeface="Arial" panose="020B0604020202020204" pitchFamily="34" charset="0"/>
                        </a:rPr>
                        <a:t> </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1092057326"/>
                  </a:ext>
                </a:extLst>
              </a:tr>
              <a:tr h="444116">
                <a:tc>
                  <a:txBody>
                    <a:bodyPr/>
                    <a:lstStyle/>
                    <a:p>
                      <a:pPr marR="17145" algn="ctr">
                        <a:spcAft>
                          <a:spcPts val="0"/>
                        </a:spcAft>
                      </a:pPr>
                      <a:r>
                        <a:rPr lang="tr-TR" sz="1400" b="0" dirty="0">
                          <a:solidFill>
                            <a:schemeClr val="tx1"/>
                          </a:solidFill>
                          <a:effectLst/>
                        </a:rPr>
                        <a:t> </a:t>
                      </a:r>
                      <a:endParaRPr lang="tr-TR" sz="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bg2"/>
                    </a:solidFill>
                  </a:tcPr>
                </a:tc>
                <a:tc>
                  <a:txBody>
                    <a:bodyPr/>
                    <a:lstStyle/>
                    <a:p>
                      <a:pPr marL="66040" algn="r">
                        <a:spcAft>
                          <a:spcPts val="0"/>
                        </a:spcAft>
                      </a:pPr>
                      <a:r>
                        <a:rPr lang="tr-TR" sz="2400" dirty="0">
                          <a:effectLst/>
                          <a:latin typeface="Arial" panose="020B0604020202020204" pitchFamily="34" charset="0"/>
                          <a:cs typeface="Arial" panose="020B0604020202020204" pitchFamily="34" charset="0"/>
                        </a:rPr>
                        <a:t>Toplam</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marL="66040" algn="ctr">
                        <a:spcAft>
                          <a:spcPts val="0"/>
                        </a:spcAft>
                      </a:pPr>
                      <a:r>
                        <a:rPr lang="tr-TR" sz="2400" spc="-10" dirty="0">
                          <a:effectLst/>
                          <a:latin typeface="Arial" panose="020B0604020202020204" pitchFamily="34" charset="0"/>
                          <a:cs typeface="Arial" panose="020B0604020202020204" pitchFamily="34" charset="0"/>
                        </a:rPr>
                        <a:t>1</a:t>
                      </a:r>
                      <a:r>
                        <a:rPr lang="tr-TR" sz="2400" spc="-5" dirty="0">
                          <a:effectLst/>
                          <a:latin typeface="Arial" panose="020B0604020202020204" pitchFamily="34" charset="0"/>
                          <a:cs typeface="Arial" panose="020B0604020202020204" pitchFamily="34" charset="0"/>
                        </a:rPr>
                        <a:t>00</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tc>
                  <a:txBody>
                    <a:bodyPr/>
                    <a:lstStyle/>
                    <a:p>
                      <a:pPr>
                        <a:spcAft>
                          <a:spcPts val="0"/>
                        </a:spcAft>
                      </a:pPr>
                      <a:r>
                        <a:rPr lang="en-US" sz="2400" dirty="0">
                          <a:effectLst/>
                          <a:latin typeface="Arial" panose="020B0604020202020204" pitchFamily="34" charset="0"/>
                          <a:cs typeface="Arial" panose="020B0604020202020204" pitchFamily="34" charset="0"/>
                        </a:rPr>
                        <a:t> </a:t>
                      </a:r>
                      <a:endParaRPr lang="tr-TR" sz="2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solidFill>
                      <a:schemeClr val="bg2"/>
                    </a:solidFill>
                  </a:tcPr>
                </a:tc>
                <a:extLst>
                  <a:ext uri="{0D108BD9-81ED-4DB2-BD59-A6C34878D82A}">
                    <a16:rowId xmlns:a16="http://schemas.microsoft.com/office/drawing/2014/main" val="1005492894"/>
                  </a:ext>
                </a:extLst>
              </a:tr>
              <a:tr h="2037020">
                <a:tc gridSpan="4">
                  <a:txBody>
                    <a:bodyPr/>
                    <a:lstStyle/>
                    <a:p>
                      <a:pPr marL="447040">
                        <a:spcAft>
                          <a:spcPts val="0"/>
                        </a:spcAft>
                      </a:pPr>
                      <a:endParaRPr lang="tr-TR" sz="2000" b="0" spc="-10" dirty="0" smtClean="0">
                        <a:solidFill>
                          <a:schemeClr val="tx1"/>
                        </a:solidFill>
                        <a:effectLst/>
                        <a:latin typeface="Arial" panose="020B0604020202020204" pitchFamily="34" charset="0"/>
                        <a:cs typeface="Arial" panose="020B0604020202020204" pitchFamily="34" charset="0"/>
                      </a:endParaRPr>
                    </a:p>
                    <a:p>
                      <a:pPr marL="447040">
                        <a:spcAft>
                          <a:spcPts val="0"/>
                        </a:spcAft>
                      </a:pPr>
                      <a:r>
                        <a:rPr lang="tr-TR" sz="2000" b="1" spc="-10" dirty="0" smtClean="0">
                          <a:solidFill>
                            <a:schemeClr val="tx1"/>
                          </a:solidFill>
                          <a:effectLst/>
                          <a:latin typeface="Arial" panose="020B0604020202020204" pitchFamily="34" charset="0"/>
                          <a:cs typeface="Arial" panose="020B0604020202020204" pitchFamily="34" charset="0"/>
                        </a:rPr>
                        <a:t>Aç</a:t>
                      </a:r>
                      <a:r>
                        <a:rPr lang="tr-TR" sz="2000" b="1" spc="-5" dirty="0" smtClean="0">
                          <a:solidFill>
                            <a:schemeClr val="tx1"/>
                          </a:solidFill>
                          <a:effectLst/>
                          <a:latin typeface="Arial" panose="020B0604020202020204" pitchFamily="34" charset="0"/>
                          <a:cs typeface="Arial" panose="020B0604020202020204" pitchFamily="34" charset="0"/>
                        </a:rPr>
                        <a:t>ıkl</a:t>
                      </a:r>
                      <a:r>
                        <a:rPr lang="tr-TR" sz="2000" b="1" spc="-10" dirty="0" smtClean="0">
                          <a:solidFill>
                            <a:schemeClr val="tx1"/>
                          </a:solidFill>
                          <a:effectLst/>
                          <a:latin typeface="Arial" panose="020B0604020202020204" pitchFamily="34" charset="0"/>
                          <a:cs typeface="Arial" panose="020B0604020202020204" pitchFamily="34" charset="0"/>
                        </a:rPr>
                        <a:t>ama</a:t>
                      </a:r>
                      <a:r>
                        <a:rPr lang="tr-TR" sz="2000" b="1" spc="-5" dirty="0" smtClean="0">
                          <a:solidFill>
                            <a:schemeClr val="tx1"/>
                          </a:solidFill>
                          <a:effectLst/>
                          <a:latin typeface="Arial" panose="020B0604020202020204" pitchFamily="34" charset="0"/>
                          <a:cs typeface="Arial" panose="020B0604020202020204" pitchFamily="34" charset="0"/>
                        </a:rPr>
                        <a:t>l</a:t>
                      </a:r>
                      <a:r>
                        <a:rPr lang="tr-TR" sz="2000" b="1" spc="-10" dirty="0" smtClean="0">
                          <a:solidFill>
                            <a:schemeClr val="tx1"/>
                          </a:solidFill>
                          <a:effectLst/>
                          <a:latin typeface="Arial" panose="020B0604020202020204" pitchFamily="34" charset="0"/>
                          <a:cs typeface="Arial" panose="020B0604020202020204" pitchFamily="34" charset="0"/>
                        </a:rPr>
                        <a:t>a</a:t>
                      </a:r>
                      <a:r>
                        <a:rPr lang="tr-TR" sz="2000" b="1" spc="-5" dirty="0" smtClean="0">
                          <a:solidFill>
                            <a:schemeClr val="tx1"/>
                          </a:solidFill>
                          <a:effectLst/>
                          <a:latin typeface="Arial" panose="020B0604020202020204" pitchFamily="34" charset="0"/>
                          <a:cs typeface="Arial" panose="020B0604020202020204" pitchFamily="34" charset="0"/>
                        </a:rPr>
                        <a:t>r</a:t>
                      </a:r>
                      <a:r>
                        <a:rPr lang="tr-TR" sz="2000" b="0" spc="-5" dirty="0">
                          <a:solidFill>
                            <a:schemeClr val="tx1"/>
                          </a:solidFill>
                          <a:effectLst/>
                          <a:latin typeface="Arial" panose="020B0604020202020204" pitchFamily="34" charset="0"/>
                          <a:cs typeface="Arial" panose="020B0604020202020204" pitchFamily="34" charset="0"/>
                        </a:rPr>
                        <a:t>:</a:t>
                      </a:r>
                      <a:endParaRPr lang="tr-TR" sz="2000" b="0" dirty="0">
                        <a:solidFill>
                          <a:schemeClr val="tx1"/>
                        </a:solidFill>
                        <a:effectLst/>
                        <a:latin typeface="Arial" panose="020B0604020202020204" pitchFamily="34" charset="0"/>
                        <a:cs typeface="Arial" panose="020B0604020202020204" pitchFamily="34" charset="0"/>
                      </a:endParaRPr>
                    </a:p>
                    <a:p>
                      <a:pPr marL="342900" marR="172085" lvl="0" indent="-342900">
                        <a:spcAft>
                          <a:spcPts val="0"/>
                        </a:spcAft>
                        <a:buSzPts val="1100"/>
                        <a:buFont typeface="Wingdings" panose="05000000000000000000" pitchFamily="2" charset="2"/>
                        <a:buChar char=""/>
                        <a:tabLst>
                          <a:tab pos="447675" algn="l"/>
                        </a:tabLst>
                      </a:pPr>
                      <a:r>
                        <a:rPr lang="tr-TR" sz="2000" b="0" spc="-5" dirty="0">
                          <a:solidFill>
                            <a:schemeClr val="tx1"/>
                          </a:solidFill>
                          <a:effectLst/>
                          <a:latin typeface="Arial" panose="020B0604020202020204" pitchFamily="34" charset="0"/>
                          <a:cs typeface="Arial" panose="020B0604020202020204" pitchFamily="34" charset="0"/>
                        </a:rPr>
                        <a:t>H</a:t>
                      </a:r>
                      <a:r>
                        <a:rPr lang="tr-TR" sz="2000" b="0" spc="-10" dirty="0">
                          <a:solidFill>
                            <a:schemeClr val="tx1"/>
                          </a:solidFill>
                          <a:effectLst/>
                          <a:latin typeface="Arial" panose="020B0604020202020204" pitchFamily="34" charset="0"/>
                          <a:cs typeface="Arial" panose="020B0604020202020204" pitchFamily="34" charset="0"/>
                        </a:rPr>
                        <a:t>e</a:t>
                      </a:r>
                      <a:r>
                        <a:rPr lang="tr-TR" sz="2000" b="0" spc="-5" dirty="0">
                          <a:solidFill>
                            <a:schemeClr val="tx1"/>
                          </a:solidFill>
                          <a:effectLst/>
                          <a:latin typeface="Arial" panose="020B0604020202020204" pitchFamily="34" charset="0"/>
                          <a:cs typeface="Arial" panose="020B0604020202020204" pitchFamily="34" charset="0"/>
                        </a:rPr>
                        <a:t>r</a:t>
                      </a:r>
                      <a:r>
                        <a:rPr lang="tr-TR" sz="2000" b="0" spc="-65" dirty="0">
                          <a:solidFill>
                            <a:schemeClr val="tx1"/>
                          </a:solidFill>
                          <a:effectLst/>
                          <a:latin typeface="Arial" panose="020B0604020202020204" pitchFamily="34" charset="0"/>
                          <a:cs typeface="Arial" panose="020B0604020202020204" pitchFamily="34" charset="0"/>
                        </a:rPr>
                        <a:t> </a:t>
                      </a:r>
                      <a:r>
                        <a:rPr lang="tr-TR" sz="2000" b="0" spc="-15" dirty="0">
                          <a:solidFill>
                            <a:schemeClr val="tx1"/>
                          </a:solidFill>
                          <a:effectLst/>
                          <a:latin typeface="Arial" panose="020B0604020202020204" pitchFamily="34" charset="0"/>
                          <a:cs typeface="Arial" panose="020B0604020202020204" pitchFamily="34" charset="0"/>
                        </a:rPr>
                        <a:t>ha</a:t>
                      </a:r>
                      <a:r>
                        <a:rPr lang="tr-TR" sz="2000" b="0" spc="-10" dirty="0">
                          <a:solidFill>
                            <a:schemeClr val="tx1"/>
                          </a:solidFill>
                          <a:effectLst/>
                          <a:latin typeface="Arial" panose="020B0604020202020204" pitchFamily="34" charset="0"/>
                          <a:cs typeface="Arial" panose="020B0604020202020204" pitchFamily="34" charset="0"/>
                        </a:rPr>
                        <a:t>rf</a:t>
                      </a:r>
                      <a:r>
                        <a:rPr lang="tr-TR" sz="2000" b="0" spc="-85" dirty="0">
                          <a:solidFill>
                            <a:schemeClr val="tx1"/>
                          </a:solidFill>
                          <a:effectLst/>
                          <a:latin typeface="Arial" panose="020B0604020202020204" pitchFamily="34" charset="0"/>
                          <a:cs typeface="Arial" panose="020B0604020202020204" pitchFamily="34" charset="0"/>
                        </a:rPr>
                        <a:t> </a:t>
                      </a:r>
                      <a:r>
                        <a:rPr lang="tr-TR" sz="2000" b="0" dirty="0">
                          <a:solidFill>
                            <a:schemeClr val="tx1"/>
                          </a:solidFill>
                          <a:effectLst/>
                          <a:latin typeface="Arial" panose="020B0604020202020204" pitchFamily="34" charset="0"/>
                          <a:cs typeface="Arial" panose="020B0604020202020204" pitchFamily="34" charset="0"/>
                        </a:rPr>
                        <a:t>ve</a:t>
                      </a:r>
                      <a:r>
                        <a:rPr lang="tr-TR" sz="2000" b="0" spc="-70"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ha</a:t>
                      </a:r>
                      <a:r>
                        <a:rPr lang="tr-TR" sz="2000" b="0" spc="-5" dirty="0">
                          <a:solidFill>
                            <a:schemeClr val="tx1"/>
                          </a:solidFill>
                          <a:effectLst/>
                          <a:latin typeface="Arial" panose="020B0604020202020204" pitchFamily="34" charset="0"/>
                          <a:cs typeface="Arial" panose="020B0604020202020204" pitchFamily="34" charset="0"/>
                        </a:rPr>
                        <a:t>r</a:t>
                      </a:r>
                      <a:r>
                        <a:rPr lang="tr-TR" sz="2000" b="0" spc="-10" dirty="0">
                          <a:solidFill>
                            <a:schemeClr val="tx1"/>
                          </a:solidFill>
                          <a:effectLst/>
                          <a:latin typeface="Arial" panose="020B0604020202020204" pitchFamily="34" charset="0"/>
                          <a:cs typeface="Arial" panose="020B0604020202020204" pitchFamily="34" charset="0"/>
                        </a:rPr>
                        <a:t>e</a:t>
                      </a:r>
                      <a:r>
                        <a:rPr lang="tr-TR" sz="2000" b="0" spc="-5" dirty="0">
                          <a:solidFill>
                            <a:schemeClr val="tx1"/>
                          </a:solidFill>
                          <a:effectLst/>
                          <a:latin typeface="Arial" panose="020B0604020202020204" pitchFamily="34" charset="0"/>
                          <a:cs typeface="Arial" panose="020B0604020202020204" pitchFamily="34" charset="0"/>
                        </a:rPr>
                        <a:t>k</a:t>
                      </a:r>
                      <a:r>
                        <a:rPr lang="tr-TR" sz="2000" b="0" spc="-10" dirty="0">
                          <a:solidFill>
                            <a:schemeClr val="tx1"/>
                          </a:solidFill>
                          <a:effectLst/>
                          <a:latin typeface="Arial" panose="020B0604020202020204" pitchFamily="34" charset="0"/>
                          <a:cs typeface="Arial" panose="020B0604020202020204" pitchFamily="34" charset="0"/>
                        </a:rPr>
                        <a:t>e</a:t>
                      </a:r>
                      <a:r>
                        <a:rPr lang="tr-TR" sz="2000" b="0" spc="-75"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hatas</a:t>
                      </a:r>
                      <a:r>
                        <a:rPr lang="tr-TR" sz="2000" b="0" spc="-5" dirty="0">
                          <a:solidFill>
                            <a:schemeClr val="tx1"/>
                          </a:solidFill>
                          <a:effectLst/>
                          <a:latin typeface="Arial" panose="020B0604020202020204" pitchFamily="34" charset="0"/>
                          <a:cs typeface="Arial" panose="020B0604020202020204" pitchFamily="34" charset="0"/>
                        </a:rPr>
                        <a:t>ı</a:t>
                      </a:r>
                      <a:r>
                        <a:rPr lang="tr-TR" sz="2000" b="0" spc="-10" dirty="0">
                          <a:solidFill>
                            <a:schemeClr val="tx1"/>
                          </a:solidFill>
                          <a:effectLst/>
                          <a:latin typeface="Arial" panose="020B0604020202020204" pitchFamily="34" charset="0"/>
                          <a:cs typeface="Arial" panose="020B0604020202020204" pitchFamily="34" charset="0"/>
                        </a:rPr>
                        <a:t>nda</a:t>
                      </a:r>
                      <a:r>
                        <a:rPr lang="tr-TR" sz="2000" b="0" spc="-75" dirty="0">
                          <a:solidFill>
                            <a:schemeClr val="tx1"/>
                          </a:solidFill>
                          <a:effectLst/>
                          <a:latin typeface="Arial" panose="020B0604020202020204" pitchFamily="34" charset="0"/>
                          <a:cs typeface="Arial" panose="020B0604020202020204" pitchFamily="34" charset="0"/>
                        </a:rPr>
                        <a:t> </a:t>
                      </a:r>
                      <a:r>
                        <a:rPr lang="tr-TR" sz="2000" b="0" dirty="0">
                          <a:solidFill>
                            <a:schemeClr val="tx1"/>
                          </a:solidFill>
                          <a:effectLst/>
                          <a:latin typeface="Arial" panose="020B0604020202020204" pitchFamily="34" charset="0"/>
                          <a:cs typeface="Arial" panose="020B0604020202020204" pitchFamily="34" charset="0"/>
                        </a:rPr>
                        <a:t>iki</a:t>
                      </a:r>
                      <a:r>
                        <a:rPr lang="tr-TR" sz="2000" b="0" spc="-75"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a:t>
                      </a:r>
                      <a:r>
                        <a:rPr lang="tr-TR" sz="2000" b="0" spc="-5" dirty="0">
                          <a:solidFill>
                            <a:schemeClr val="tx1"/>
                          </a:solidFill>
                          <a:effectLst/>
                          <a:latin typeface="Arial" panose="020B0604020202020204" pitchFamily="34" charset="0"/>
                          <a:cs typeface="Arial" panose="020B0604020202020204" pitchFamily="34" charset="0"/>
                        </a:rPr>
                        <a:t>2</a:t>
                      </a:r>
                      <a:r>
                        <a:rPr lang="tr-TR" sz="2000" b="0" spc="-10" dirty="0">
                          <a:solidFill>
                            <a:schemeClr val="tx1"/>
                          </a:solidFill>
                          <a:effectLst/>
                          <a:latin typeface="Arial" panose="020B0604020202020204" pitchFamily="34" charset="0"/>
                          <a:cs typeface="Arial" panose="020B0604020202020204" pitchFamily="34" charset="0"/>
                        </a:rPr>
                        <a:t>)</a:t>
                      </a:r>
                      <a:r>
                        <a:rPr lang="tr-TR" sz="2000" b="0" spc="-5" dirty="0">
                          <a:solidFill>
                            <a:schemeClr val="tx1"/>
                          </a:solidFill>
                          <a:effectLst/>
                          <a:latin typeface="Arial" panose="020B0604020202020204" pitchFamily="34" charset="0"/>
                          <a:cs typeface="Arial" panose="020B0604020202020204" pitchFamily="34" charset="0"/>
                        </a:rPr>
                        <a:t>;</a:t>
                      </a:r>
                      <a:r>
                        <a:rPr lang="tr-TR" sz="2000" b="0" spc="160" dirty="0">
                          <a:solidFill>
                            <a:schemeClr val="tx1"/>
                          </a:solidFill>
                          <a:effectLst/>
                          <a:latin typeface="Arial" panose="020B0604020202020204" pitchFamily="34" charset="0"/>
                          <a:cs typeface="Arial" panose="020B0604020202020204" pitchFamily="34" charset="0"/>
                        </a:rPr>
                        <a:t> </a:t>
                      </a:r>
                      <a:r>
                        <a:rPr lang="tr-TR" sz="2000" b="0" spc="-15" dirty="0">
                          <a:solidFill>
                            <a:schemeClr val="tx1"/>
                          </a:solidFill>
                          <a:effectLst/>
                          <a:latin typeface="Arial" panose="020B0604020202020204" pitchFamily="34" charset="0"/>
                          <a:cs typeface="Arial" panose="020B0604020202020204" pitchFamily="34" charset="0"/>
                        </a:rPr>
                        <a:t>he</a:t>
                      </a:r>
                      <a:r>
                        <a:rPr lang="tr-TR" sz="2000" b="0" spc="-10" dirty="0">
                          <a:solidFill>
                            <a:schemeClr val="tx1"/>
                          </a:solidFill>
                          <a:effectLst/>
                          <a:latin typeface="Arial" panose="020B0604020202020204" pitchFamily="34" charset="0"/>
                          <a:cs typeface="Arial" panose="020B0604020202020204" pitchFamily="34" charset="0"/>
                        </a:rPr>
                        <a:t>r</a:t>
                      </a:r>
                      <a:r>
                        <a:rPr lang="tr-TR" sz="2000" b="0" spc="-75" dirty="0">
                          <a:solidFill>
                            <a:schemeClr val="tx1"/>
                          </a:solidFill>
                          <a:effectLst/>
                          <a:latin typeface="Arial" panose="020B0604020202020204" pitchFamily="34" charset="0"/>
                          <a:cs typeface="Arial" panose="020B0604020202020204" pitchFamily="34" charset="0"/>
                        </a:rPr>
                        <a:t> </a:t>
                      </a:r>
                      <a:r>
                        <a:rPr lang="tr-TR" sz="2000" b="0" spc="-15" dirty="0">
                          <a:solidFill>
                            <a:schemeClr val="tx1"/>
                          </a:solidFill>
                          <a:effectLst/>
                          <a:latin typeface="Arial" panose="020B0604020202020204" pitchFamily="34" charset="0"/>
                          <a:cs typeface="Arial" panose="020B0604020202020204" pitchFamily="34" charset="0"/>
                        </a:rPr>
                        <a:t>va</a:t>
                      </a:r>
                      <a:r>
                        <a:rPr lang="tr-TR" sz="2000" b="0" spc="-10" dirty="0">
                          <a:solidFill>
                            <a:schemeClr val="tx1"/>
                          </a:solidFill>
                          <a:effectLst/>
                          <a:latin typeface="Arial" panose="020B0604020202020204" pitchFamily="34" charset="0"/>
                          <a:cs typeface="Arial" panose="020B0604020202020204" pitchFamily="34" charset="0"/>
                        </a:rPr>
                        <a:t>kıf,</a:t>
                      </a:r>
                      <a:r>
                        <a:rPr lang="tr-TR" sz="2000" b="0" spc="-75" dirty="0">
                          <a:solidFill>
                            <a:schemeClr val="tx1"/>
                          </a:solidFill>
                          <a:effectLst/>
                          <a:latin typeface="Arial" panose="020B0604020202020204" pitchFamily="34" charset="0"/>
                          <a:cs typeface="Arial" panose="020B0604020202020204" pitchFamily="34" charset="0"/>
                        </a:rPr>
                        <a:t> </a:t>
                      </a:r>
                      <a:r>
                        <a:rPr lang="tr-TR" sz="2000" b="0" dirty="0">
                          <a:solidFill>
                            <a:schemeClr val="tx1"/>
                          </a:solidFill>
                          <a:effectLst/>
                          <a:latin typeface="Arial" panose="020B0604020202020204" pitchFamily="34" charset="0"/>
                          <a:cs typeface="Arial" panose="020B0604020202020204" pitchFamily="34" charset="0"/>
                        </a:rPr>
                        <a:t>vasl</a:t>
                      </a:r>
                      <a:r>
                        <a:rPr lang="tr-TR" sz="2000" b="0" spc="-80" dirty="0">
                          <a:solidFill>
                            <a:schemeClr val="tx1"/>
                          </a:solidFill>
                          <a:effectLst/>
                          <a:latin typeface="Arial" panose="020B0604020202020204" pitchFamily="34" charset="0"/>
                          <a:cs typeface="Arial" panose="020B0604020202020204" pitchFamily="34" charset="0"/>
                        </a:rPr>
                        <a:t> </a:t>
                      </a:r>
                      <a:r>
                        <a:rPr lang="tr-TR" sz="2000" b="0" spc="-15" dirty="0">
                          <a:solidFill>
                            <a:schemeClr val="tx1"/>
                          </a:solidFill>
                          <a:effectLst/>
                          <a:latin typeface="Arial" panose="020B0604020202020204" pitchFamily="34" charset="0"/>
                          <a:cs typeface="Arial" panose="020B0604020202020204" pitchFamily="34" charset="0"/>
                        </a:rPr>
                        <a:t>ve</a:t>
                      </a:r>
                      <a:r>
                        <a:rPr lang="tr-TR" sz="2000" b="0" spc="-75" dirty="0">
                          <a:solidFill>
                            <a:schemeClr val="tx1"/>
                          </a:solidFill>
                          <a:effectLst/>
                          <a:latin typeface="Arial" panose="020B0604020202020204" pitchFamily="34" charset="0"/>
                          <a:cs typeface="Arial" panose="020B0604020202020204" pitchFamily="34" charset="0"/>
                        </a:rPr>
                        <a:t> </a:t>
                      </a:r>
                      <a:r>
                        <a:rPr lang="tr-TR" sz="2000" b="0" spc="-5" dirty="0">
                          <a:solidFill>
                            <a:schemeClr val="tx1"/>
                          </a:solidFill>
                          <a:effectLst/>
                          <a:latin typeface="Arial" panose="020B0604020202020204" pitchFamily="34" charset="0"/>
                          <a:cs typeface="Arial" panose="020B0604020202020204" pitchFamily="34" charset="0"/>
                        </a:rPr>
                        <a:t>i</a:t>
                      </a:r>
                      <a:r>
                        <a:rPr lang="tr-TR" sz="2000" b="0" spc="-10" dirty="0">
                          <a:solidFill>
                            <a:schemeClr val="tx1"/>
                          </a:solidFill>
                          <a:effectLst/>
                          <a:latin typeface="Arial" panose="020B0604020202020204" pitchFamily="34" charset="0"/>
                          <a:cs typeface="Arial" panose="020B0604020202020204" pitchFamily="34" charset="0"/>
                        </a:rPr>
                        <a:t>bt</a:t>
                      </a:r>
                      <a:r>
                        <a:rPr lang="tr-TR" sz="2000" b="0" spc="-5" dirty="0">
                          <a:solidFill>
                            <a:schemeClr val="tx1"/>
                          </a:solidFill>
                          <a:effectLst/>
                          <a:latin typeface="Arial" panose="020B0604020202020204" pitchFamily="34" charset="0"/>
                          <a:cs typeface="Arial" panose="020B0604020202020204" pitchFamily="34" charset="0"/>
                        </a:rPr>
                        <a:t>i</a:t>
                      </a:r>
                      <a:r>
                        <a:rPr lang="tr-TR" sz="2000" b="0" spc="-10" dirty="0">
                          <a:solidFill>
                            <a:schemeClr val="tx1"/>
                          </a:solidFill>
                          <a:effectLst/>
                          <a:latin typeface="Arial" panose="020B0604020202020204" pitchFamily="34" charset="0"/>
                          <a:cs typeface="Arial" panose="020B0604020202020204" pitchFamily="34" charset="0"/>
                        </a:rPr>
                        <a:t>da</a:t>
                      </a:r>
                      <a:r>
                        <a:rPr lang="tr-TR" sz="2000" b="0" spc="-75"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hatas</a:t>
                      </a:r>
                      <a:r>
                        <a:rPr lang="tr-TR" sz="2000" b="0" spc="-5" dirty="0">
                          <a:solidFill>
                            <a:schemeClr val="tx1"/>
                          </a:solidFill>
                          <a:effectLst/>
                          <a:latin typeface="Arial" panose="020B0604020202020204" pitchFamily="34" charset="0"/>
                          <a:cs typeface="Arial" panose="020B0604020202020204" pitchFamily="34" charset="0"/>
                        </a:rPr>
                        <a:t>ı</a:t>
                      </a:r>
                      <a:r>
                        <a:rPr lang="tr-TR" sz="2000" b="0" spc="-10" dirty="0">
                          <a:solidFill>
                            <a:schemeClr val="tx1"/>
                          </a:solidFill>
                          <a:effectLst/>
                          <a:latin typeface="Arial" panose="020B0604020202020204" pitchFamily="34" charset="0"/>
                          <a:cs typeface="Arial" panose="020B0604020202020204" pitchFamily="34" charset="0"/>
                        </a:rPr>
                        <a:t>nda</a:t>
                      </a:r>
                      <a:r>
                        <a:rPr lang="tr-TR" sz="2000" b="0" spc="-80"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b</a:t>
                      </a:r>
                      <a:r>
                        <a:rPr lang="tr-TR" sz="2000" b="0" spc="-5" dirty="0">
                          <a:solidFill>
                            <a:schemeClr val="tx1"/>
                          </a:solidFill>
                          <a:effectLst/>
                          <a:latin typeface="Arial" panose="020B0604020202020204" pitchFamily="34" charset="0"/>
                          <a:cs typeface="Arial" panose="020B0604020202020204" pitchFamily="34" charset="0"/>
                        </a:rPr>
                        <a:t>ir</a:t>
                      </a:r>
                      <a:r>
                        <a:rPr lang="tr-TR" sz="2000" b="0" spc="-60"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(1)</a:t>
                      </a:r>
                      <a:r>
                        <a:rPr lang="tr-TR" sz="2000" b="0" spc="-80" dirty="0">
                          <a:solidFill>
                            <a:schemeClr val="tx1"/>
                          </a:solidFill>
                          <a:effectLst/>
                          <a:latin typeface="Arial" panose="020B0604020202020204" pitchFamily="34" charset="0"/>
                          <a:cs typeface="Arial" panose="020B0604020202020204" pitchFamily="34" charset="0"/>
                        </a:rPr>
                        <a:t> </a:t>
                      </a:r>
                      <a:r>
                        <a:rPr lang="tr-TR" sz="2000" b="0" spc="-15" dirty="0">
                          <a:solidFill>
                            <a:schemeClr val="tx1"/>
                          </a:solidFill>
                          <a:effectLst/>
                          <a:latin typeface="Arial" panose="020B0604020202020204" pitchFamily="34" charset="0"/>
                          <a:cs typeface="Arial" panose="020B0604020202020204" pitchFamily="34" charset="0"/>
                        </a:rPr>
                        <a:t>puan</a:t>
                      </a:r>
                      <a:r>
                        <a:rPr lang="tr-TR" sz="2000" b="0" spc="225" dirty="0">
                          <a:solidFill>
                            <a:schemeClr val="tx1"/>
                          </a:solidFill>
                          <a:effectLst/>
                          <a:latin typeface="Arial" panose="020B0604020202020204" pitchFamily="34" charset="0"/>
                          <a:cs typeface="Arial" panose="020B0604020202020204" pitchFamily="34" charset="0"/>
                        </a:rPr>
                        <a:t> </a:t>
                      </a:r>
                      <a:r>
                        <a:rPr lang="tr-TR" sz="2000" b="0" spc="-5" dirty="0">
                          <a:solidFill>
                            <a:schemeClr val="tx1"/>
                          </a:solidFill>
                          <a:effectLst/>
                          <a:latin typeface="Arial" panose="020B0604020202020204" pitchFamily="34" charset="0"/>
                          <a:cs typeface="Arial" panose="020B0604020202020204" pitchFamily="34" charset="0"/>
                        </a:rPr>
                        <a:t>“yüzün</a:t>
                      </a:r>
                      <a:r>
                        <a:rPr lang="tr-TR" sz="2000" b="0" spc="-10" dirty="0">
                          <a:solidFill>
                            <a:schemeClr val="tx1"/>
                          </a:solidFill>
                          <a:effectLst/>
                          <a:latin typeface="Arial" panose="020B0604020202020204" pitchFamily="34" charset="0"/>
                          <a:cs typeface="Arial" panose="020B0604020202020204" pitchFamily="34" charset="0"/>
                        </a:rPr>
                        <a:t>de</a:t>
                      </a:r>
                      <a:r>
                        <a:rPr lang="tr-TR" sz="2000" b="0" spc="-5" dirty="0">
                          <a:solidFill>
                            <a:schemeClr val="tx1"/>
                          </a:solidFill>
                          <a:effectLst/>
                          <a:latin typeface="Arial" panose="020B0604020202020204" pitchFamily="34" charset="0"/>
                          <a:cs typeface="Arial" panose="020B0604020202020204" pitchFamily="34" charset="0"/>
                        </a:rPr>
                        <a:t>n</a:t>
                      </a:r>
                      <a:r>
                        <a:rPr lang="tr-TR" sz="2000" b="0" spc="40" dirty="0">
                          <a:solidFill>
                            <a:schemeClr val="tx1"/>
                          </a:solidFill>
                          <a:effectLst/>
                          <a:latin typeface="Arial" panose="020B0604020202020204" pitchFamily="34" charset="0"/>
                          <a:cs typeface="Arial" panose="020B0604020202020204" pitchFamily="34" charset="0"/>
                        </a:rPr>
                        <a:t> </a:t>
                      </a:r>
                      <a:r>
                        <a:rPr lang="tr-TR" sz="2000" b="0" spc="-5" dirty="0">
                          <a:solidFill>
                            <a:schemeClr val="tx1"/>
                          </a:solidFill>
                          <a:effectLst/>
                          <a:latin typeface="Arial" panose="020B0604020202020204" pitchFamily="34" charset="0"/>
                          <a:cs typeface="Arial" panose="020B0604020202020204" pitchFamily="34" charset="0"/>
                        </a:rPr>
                        <a:t>okum</a:t>
                      </a:r>
                      <a:r>
                        <a:rPr lang="tr-TR" sz="2000" b="0" spc="-10" dirty="0">
                          <a:solidFill>
                            <a:schemeClr val="tx1"/>
                          </a:solidFill>
                          <a:effectLst/>
                          <a:latin typeface="Arial" panose="020B0604020202020204" pitchFamily="34" charset="0"/>
                          <a:cs typeface="Arial" panose="020B0604020202020204" pitchFamily="34" charset="0"/>
                        </a:rPr>
                        <a:t>a</a:t>
                      </a:r>
                      <a:r>
                        <a:rPr lang="tr-TR" sz="2000" b="0" spc="-5" dirty="0">
                          <a:solidFill>
                            <a:schemeClr val="tx1"/>
                          </a:solidFill>
                          <a:effectLst/>
                          <a:latin typeface="Arial" panose="020B0604020202020204" pitchFamily="34" charset="0"/>
                          <a:cs typeface="Arial" panose="020B0604020202020204" pitchFamily="34" charset="0"/>
                        </a:rPr>
                        <a:t>”</a:t>
                      </a:r>
                      <a:r>
                        <a:rPr lang="tr-TR" sz="2000" b="0" spc="35"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p</a:t>
                      </a:r>
                      <a:r>
                        <a:rPr lang="tr-TR" sz="2000" b="0" spc="-5" dirty="0">
                          <a:solidFill>
                            <a:schemeClr val="tx1"/>
                          </a:solidFill>
                          <a:effectLst/>
                          <a:latin typeface="Arial" panose="020B0604020202020204" pitchFamily="34" charset="0"/>
                          <a:cs typeface="Arial" panose="020B0604020202020204" pitchFamily="34" charset="0"/>
                        </a:rPr>
                        <a:t>u</a:t>
                      </a:r>
                      <a:r>
                        <a:rPr lang="tr-TR" sz="2000" b="0" spc="-10" dirty="0">
                          <a:solidFill>
                            <a:schemeClr val="tx1"/>
                          </a:solidFill>
                          <a:effectLst/>
                          <a:latin typeface="Arial" panose="020B0604020202020204" pitchFamily="34" charset="0"/>
                          <a:cs typeface="Arial" panose="020B0604020202020204" pitchFamily="34" charset="0"/>
                        </a:rPr>
                        <a:t>a</a:t>
                      </a:r>
                      <a:r>
                        <a:rPr lang="tr-TR" sz="2000" b="0" spc="-5" dirty="0">
                          <a:solidFill>
                            <a:schemeClr val="tx1"/>
                          </a:solidFill>
                          <a:effectLst/>
                          <a:latin typeface="Arial" panose="020B0604020202020204" pitchFamily="34" charset="0"/>
                          <a:cs typeface="Arial" panose="020B0604020202020204" pitchFamily="34" charset="0"/>
                        </a:rPr>
                        <a:t>nın</a:t>
                      </a:r>
                      <a:r>
                        <a:rPr lang="tr-TR" sz="2000" b="0" spc="-10" dirty="0">
                          <a:solidFill>
                            <a:schemeClr val="tx1"/>
                          </a:solidFill>
                          <a:effectLst/>
                          <a:latin typeface="Arial" panose="020B0604020202020204" pitchFamily="34" charset="0"/>
                          <a:cs typeface="Arial" panose="020B0604020202020204" pitchFamily="34" charset="0"/>
                        </a:rPr>
                        <a:t>da</a:t>
                      </a:r>
                      <a:r>
                        <a:rPr lang="tr-TR" sz="2000" b="0" spc="-5" dirty="0">
                          <a:solidFill>
                            <a:schemeClr val="tx1"/>
                          </a:solidFill>
                          <a:effectLst/>
                          <a:latin typeface="Arial" panose="020B0604020202020204" pitchFamily="34" charset="0"/>
                          <a:cs typeface="Arial" panose="020B0604020202020204" pitchFamily="34" charset="0"/>
                        </a:rPr>
                        <a:t>n</a:t>
                      </a:r>
                      <a:r>
                        <a:rPr lang="tr-TR" sz="2000" b="0" spc="45"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d</a:t>
                      </a:r>
                      <a:r>
                        <a:rPr lang="tr-TR" sz="2000" b="0" spc="-5" dirty="0">
                          <a:solidFill>
                            <a:schemeClr val="tx1"/>
                          </a:solidFill>
                          <a:effectLst/>
                          <a:latin typeface="Arial" panose="020B0604020202020204" pitchFamily="34" charset="0"/>
                          <a:cs typeface="Arial" panose="020B0604020202020204" pitchFamily="34" charset="0"/>
                        </a:rPr>
                        <a:t>üşülür.</a:t>
                      </a:r>
                      <a:endParaRPr lang="tr-TR" sz="2000" b="0" dirty="0">
                        <a:solidFill>
                          <a:schemeClr val="tx1"/>
                        </a:solidFill>
                        <a:effectLst/>
                        <a:latin typeface="Arial" panose="020B0604020202020204" pitchFamily="34" charset="0"/>
                        <a:cs typeface="Arial" panose="020B0604020202020204" pitchFamily="34" charset="0"/>
                      </a:endParaRPr>
                    </a:p>
                    <a:p>
                      <a:pPr marL="342900" lvl="0" indent="-342900">
                        <a:spcAft>
                          <a:spcPts val="0"/>
                        </a:spcAft>
                        <a:buSzPts val="1100"/>
                        <a:buFont typeface="Wingdings" panose="05000000000000000000" pitchFamily="2" charset="2"/>
                        <a:buChar char=""/>
                        <a:tabLst>
                          <a:tab pos="447675" algn="l"/>
                        </a:tabLst>
                      </a:pPr>
                      <a:r>
                        <a:rPr lang="tr-TR" sz="2000" b="0" spc="-5" dirty="0">
                          <a:solidFill>
                            <a:schemeClr val="tx1"/>
                          </a:solidFill>
                          <a:effectLst/>
                          <a:latin typeface="Arial" panose="020B0604020202020204" pitchFamily="34" charset="0"/>
                          <a:cs typeface="Arial" panose="020B0604020202020204" pitchFamily="34" charset="0"/>
                        </a:rPr>
                        <a:t>H</a:t>
                      </a:r>
                      <a:r>
                        <a:rPr lang="tr-TR" sz="2000" b="0" spc="-10" dirty="0">
                          <a:solidFill>
                            <a:schemeClr val="tx1"/>
                          </a:solidFill>
                          <a:effectLst/>
                          <a:latin typeface="Arial" panose="020B0604020202020204" pitchFamily="34" charset="0"/>
                          <a:cs typeface="Arial" panose="020B0604020202020204" pitchFamily="34" charset="0"/>
                        </a:rPr>
                        <a:t>e</a:t>
                      </a:r>
                      <a:r>
                        <a:rPr lang="tr-TR" sz="2000" b="0" spc="-5" dirty="0">
                          <a:solidFill>
                            <a:schemeClr val="tx1"/>
                          </a:solidFill>
                          <a:effectLst/>
                          <a:latin typeface="Arial" panose="020B0604020202020204" pitchFamily="34" charset="0"/>
                          <a:cs typeface="Arial" panose="020B0604020202020204" pitchFamily="34" charset="0"/>
                        </a:rPr>
                        <a:t>r</a:t>
                      </a:r>
                      <a:r>
                        <a:rPr lang="tr-TR" sz="2000" b="0" spc="-30" dirty="0">
                          <a:solidFill>
                            <a:schemeClr val="tx1"/>
                          </a:solidFill>
                          <a:effectLst/>
                          <a:latin typeface="Arial" panose="020B0604020202020204" pitchFamily="34" charset="0"/>
                          <a:cs typeface="Arial" panose="020B0604020202020204" pitchFamily="34" charset="0"/>
                        </a:rPr>
                        <a:t> </a:t>
                      </a:r>
                      <a:r>
                        <a:rPr lang="tr-TR" sz="2000" b="0" spc="-5" dirty="0">
                          <a:solidFill>
                            <a:schemeClr val="tx1"/>
                          </a:solidFill>
                          <a:effectLst/>
                          <a:latin typeface="Arial" panose="020B0604020202020204" pitchFamily="34" charset="0"/>
                          <a:cs typeface="Arial" panose="020B0604020202020204" pitchFamily="34" charset="0"/>
                        </a:rPr>
                        <a:t>t</a:t>
                      </a:r>
                      <a:r>
                        <a:rPr lang="tr-TR" sz="2000" b="0" spc="-10" dirty="0">
                          <a:solidFill>
                            <a:schemeClr val="tx1"/>
                          </a:solidFill>
                          <a:effectLst/>
                          <a:latin typeface="Arial" panose="020B0604020202020204" pitchFamily="34" charset="0"/>
                          <a:cs typeface="Arial" panose="020B0604020202020204" pitchFamily="34" charset="0"/>
                        </a:rPr>
                        <a:t>ec</a:t>
                      </a:r>
                      <a:r>
                        <a:rPr lang="tr-TR" sz="2000" b="0" spc="-5" dirty="0">
                          <a:solidFill>
                            <a:schemeClr val="tx1"/>
                          </a:solidFill>
                          <a:effectLst/>
                          <a:latin typeface="Arial" panose="020B0604020202020204" pitchFamily="34" charset="0"/>
                          <a:cs typeface="Arial" panose="020B0604020202020204" pitchFamily="34" charset="0"/>
                        </a:rPr>
                        <a:t>vit</a:t>
                      </a:r>
                      <a:r>
                        <a:rPr lang="tr-TR" sz="2000" b="0" spc="-30"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v</a:t>
                      </a:r>
                      <a:r>
                        <a:rPr lang="tr-TR" sz="2000" b="0" spc="-15" dirty="0">
                          <a:solidFill>
                            <a:schemeClr val="tx1"/>
                          </a:solidFill>
                          <a:effectLst/>
                          <a:latin typeface="Arial" panose="020B0604020202020204" pitchFamily="34" charset="0"/>
                          <a:cs typeface="Arial" panose="020B0604020202020204" pitchFamily="34" charset="0"/>
                        </a:rPr>
                        <a:t>e</a:t>
                      </a:r>
                      <a:r>
                        <a:rPr lang="tr-TR" sz="2000" b="0" spc="-25" dirty="0">
                          <a:solidFill>
                            <a:schemeClr val="tx1"/>
                          </a:solidFill>
                          <a:effectLst/>
                          <a:latin typeface="Arial" panose="020B0604020202020204" pitchFamily="34" charset="0"/>
                          <a:cs typeface="Arial" panose="020B0604020202020204" pitchFamily="34" charset="0"/>
                        </a:rPr>
                        <a:t> </a:t>
                      </a:r>
                      <a:r>
                        <a:rPr lang="tr-TR" sz="2000" b="0" spc="-5" dirty="0">
                          <a:solidFill>
                            <a:schemeClr val="tx1"/>
                          </a:solidFill>
                          <a:effectLst/>
                          <a:latin typeface="Arial" panose="020B0604020202020204" pitchFamily="34" charset="0"/>
                          <a:cs typeface="Arial" panose="020B0604020202020204" pitchFamily="34" charset="0"/>
                        </a:rPr>
                        <a:t>m</a:t>
                      </a:r>
                      <a:r>
                        <a:rPr lang="tr-TR" sz="2000" b="0" spc="-10" dirty="0">
                          <a:solidFill>
                            <a:schemeClr val="tx1"/>
                          </a:solidFill>
                          <a:effectLst/>
                          <a:latin typeface="Arial" panose="020B0604020202020204" pitchFamily="34" charset="0"/>
                          <a:cs typeface="Arial" panose="020B0604020202020204" pitchFamily="34" charset="0"/>
                        </a:rPr>
                        <a:t>a</a:t>
                      </a:r>
                      <a:r>
                        <a:rPr lang="tr-TR" sz="2000" b="0" spc="-5" dirty="0">
                          <a:solidFill>
                            <a:schemeClr val="tx1"/>
                          </a:solidFill>
                          <a:effectLst/>
                          <a:latin typeface="Arial" panose="020B0604020202020204" pitchFamily="34" charset="0"/>
                          <a:cs typeface="Arial" panose="020B0604020202020204" pitchFamily="34" charset="0"/>
                        </a:rPr>
                        <a:t>hr</a:t>
                      </a:r>
                      <a:r>
                        <a:rPr lang="tr-TR" sz="2000" b="0" spc="-10" dirty="0">
                          <a:solidFill>
                            <a:schemeClr val="tx1"/>
                          </a:solidFill>
                          <a:effectLst/>
                          <a:latin typeface="Arial" panose="020B0604020202020204" pitchFamily="34" charset="0"/>
                          <a:cs typeface="Arial" panose="020B0604020202020204" pitchFamily="34" charset="0"/>
                        </a:rPr>
                        <a:t>eç</a:t>
                      </a:r>
                      <a:r>
                        <a:rPr lang="tr-TR" sz="2000" b="0" spc="-40"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h</a:t>
                      </a:r>
                      <a:r>
                        <a:rPr lang="tr-TR" sz="2000" b="0" spc="-15" dirty="0">
                          <a:solidFill>
                            <a:schemeClr val="tx1"/>
                          </a:solidFill>
                          <a:effectLst/>
                          <a:latin typeface="Arial" panose="020B0604020202020204" pitchFamily="34" charset="0"/>
                          <a:cs typeface="Arial" panose="020B0604020202020204" pitchFamily="34" charset="0"/>
                        </a:rPr>
                        <a:t>a</a:t>
                      </a:r>
                      <a:r>
                        <a:rPr lang="tr-TR" sz="2000" b="0" spc="-10" dirty="0">
                          <a:solidFill>
                            <a:schemeClr val="tx1"/>
                          </a:solidFill>
                          <a:effectLst/>
                          <a:latin typeface="Arial" panose="020B0604020202020204" pitchFamily="34" charset="0"/>
                          <a:cs typeface="Arial" panose="020B0604020202020204" pitchFamily="34" charset="0"/>
                        </a:rPr>
                        <a:t>t</a:t>
                      </a:r>
                      <a:r>
                        <a:rPr lang="tr-TR" sz="2000" b="0" spc="-15" dirty="0">
                          <a:solidFill>
                            <a:schemeClr val="tx1"/>
                          </a:solidFill>
                          <a:effectLst/>
                          <a:latin typeface="Arial" panose="020B0604020202020204" pitchFamily="34" charset="0"/>
                          <a:cs typeface="Arial" panose="020B0604020202020204" pitchFamily="34" charset="0"/>
                        </a:rPr>
                        <a:t>as</a:t>
                      </a:r>
                      <a:r>
                        <a:rPr lang="tr-TR" sz="2000" b="0" spc="-10" dirty="0">
                          <a:solidFill>
                            <a:schemeClr val="tx1"/>
                          </a:solidFill>
                          <a:effectLst/>
                          <a:latin typeface="Arial" panose="020B0604020202020204" pitchFamily="34" charset="0"/>
                          <a:cs typeface="Arial" panose="020B0604020202020204" pitchFamily="34" charset="0"/>
                        </a:rPr>
                        <a:t>ın</a:t>
                      </a:r>
                      <a:r>
                        <a:rPr lang="tr-TR" sz="2000" b="0" spc="-15" dirty="0">
                          <a:solidFill>
                            <a:schemeClr val="tx1"/>
                          </a:solidFill>
                          <a:effectLst/>
                          <a:latin typeface="Arial" panose="020B0604020202020204" pitchFamily="34" charset="0"/>
                          <a:cs typeface="Arial" panose="020B0604020202020204" pitchFamily="34" charset="0"/>
                        </a:rPr>
                        <a:t>da</a:t>
                      </a:r>
                      <a:r>
                        <a:rPr lang="tr-TR" sz="2000" b="0" spc="-45"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b</a:t>
                      </a:r>
                      <a:r>
                        <a:rPr lang="tr-TR" sz="2000" b="0" spc="-5" dirty="0">
                          <a:solidFill>
                            <a:schemeClr val="tx1"/>
                          </a:solidFill>
                          <a:effectLst/>
                          <a:latin typeface="Arial" panose="020B0604020202020204" pitchFamily="34" charset="0"/>
                          <a:cs typeface="Arial" panose="020B0604020202020204" pitchFamily="34" charset="0"/>
                        </a:rPr>
                        <a:t>ir</a:t>
                      </a:r>
                      <a:r>
                        <a:rPr lang="tr-TR" sz="2000" b="0" spc="-25" dirty="0">
                          <a:solidFill>
                            <a:schemeClr val="tx1"/>
                          </a:solidFill>
                          <a:effectLst/>
                          <a:latin typeface="Arial" panose="020B0604020202020204" pitchFamily="34" charset="0"/>
                          <a:cs typeface="Arial" panose="020B0604020202020204" pitchFamily="34" charset="0"/>
                        </a:rPr>
                        <a:t> </a:t>
                      </a:r>
                      <a:r>
                        <a:rPr lang="tr-TR" sz="2000" b="0" spc="-5" dirty="0">
                          <a:solidFill>
                            <a:schemeClr val="tx1"/>
                          </a:solidFill>
                          <a:effectLst/>
                          <a:latin typeface="Arial" panose="020B0604020202020204" pitchFamily="34" charset="0"/>
                          <a:cs typeface="Arial" panose="020B0604020202020204" pitchFamily="34" charset="0"/>
                        </a:rPr>
                        <a:t>(</a:t>
                      </a:r>
                      <a:r>
                        <a:rPr lang="tr-TR" sz="2000" b="0" spc="-10" dirty="0">
                          <a:solidFill>
                            <a:schemeClr val="tx1"/>
                          </a:solidFill>
                          <a:effectLst/>
                          <a:latin typeface="Arial" panose="020B0604020202020204" pitchFamily="34" charset="0"/>
                          <a:cs typeface="Arial" panose="020B0604020202020204" pitchFamily="34" charset="0"/>
                        </a:rPr>
                        <a:t>1</a:t>
                      </a:r>
                      <a:r>
                        <a:rPr lang="tr-TR" sz="2000" b="0" spc="-5" dirty="0">
                          <a:solidFill>
                            <a:schemeClr val="tx1"/>
                          </a:solidFill>
                          <a:effectLst/>
                          <a:latin typeface="Arial" panose="020B0604020202020204" pitchFamily="34" charset="0"/>
                          <a:cs typeface="Arial" panose="020B0604020202020204" pitchFamily="34" charset="0"/>
                        </a:rPr>
                        <a:t>)</a:t>
                      </a:r>
                      <a:r>
                        <a:rPr lang="tr-TR" sz="2000" b="0" spc="-55" dirty="0">
                          <a:solidFill>
                            <a:schemeClr val="tx1"/>
                          </a:solidFill>
                          <a:effectLst/>
                          <a:latin typeface="Arial" panose="020B0604020202020204" pitchFamily="34" charset="0"/>
                          <a:cs typeface="Arial" panose="020B0604020202020204" pitchFamily="34" charset="0"/>
                        </a:rPr>
                        <a:t> </a:t>
                      </a:r>
                      <a:r>
                        <a:rPr lang="tr-TR" sz="2000" b="0" dirty="0">
                          <a:solidFill>
                            <a:schemeClr val="tx1"/>
                          </a:solidFill>
                          <a:effectLst/>
                          <a:latin typeface="Arial" panose="020B0604020202020204" pitchFamily="34" charset="0"/>
                          <a:cs typeface="Arial" panose="020B0604020202020204" pitchFamily="34" charset="0"/>
                        </a:rPr>
                        <a:t>puan</a:t>
                      </a:r>
                      <a:r>
                        <a:rPr lang="tr-TR" sz="2000" b="0" spc="-40" dirty="0">
                          <a:solidFill>
                            <a:schemeClr val="tx1"/>
                          </a:solidFill>
                          <a:effectLst/>
                          <a:latin typeface="Arial" panose="020B0604020202020204" pitchFamily="34" charset="0"/>
                          <a:cs typeface="Arial" panose="020B0604020202020204" pitchFamily="34" charset="0"/>
                        </a:rPr>
                        <a:t> </a:t>
                      </a:r>
                      <a:r>
                        <a:rPr lang="tr-TR" sz="2000" b="0" spc="-5" dirty="0">
                          <a:solidFill>
                            <a:schemeClr val="tx1"/>
                          </a:solidFill>
                          <a:effectLst/>
                          <a:latin typeface="Arial" panose="020B0604020202020204" pitchFamily="34" charset="0"/>
                          <a:cs typeface="Arial" panose="020B0604020202020204" pitchFamily="34" charset="0"/>
                        </a:rPr>
                        <a:t>“t</a:t>
                      </a:r>
                      <a:r>
                        <a:rPr lang="tr-TR" sz="2000" b="0" spc="-10" dirty="0">
                          <a:solidFill>
                            <a:schemeClr val="tx1"/>
                          </a:solidFill>
                          <a:effectLst/>
                          <a:latin typeface="Arial" panose="020B0604020202020204" pitchFamily="34" charset="0"/>
                          <a:cs typeface="Arial" panose="020B0604020202020204" pitchFamily="34" charset="0"/>
                        </a:rPr>
                        <a:t>ec</a:t>
                      </a:r>
                      <a:r>
                        <a:rPr lang="tr-TR" sz="2000" b="0" spc="-5" dirty="0">
                          <a:solidFill>
                            <a:schemeClr val="tx1"/>
                          </a:solidFill>
                          <a:effectLst/>
                          <a:latin typeface="Arial" panose="020B0604020202020204" pitchFamily="34" charset="0"/>
                          <a:cs typeface="Arial" panose="020B0604020202020204" pitchFamily="34" charset="0"/>
                        </a:rPr>
                        <a:t>vit</a:t>
                      </a:r>
                      <a:r>
                        <a:rPr lang="tr-TR" sz="2000" b="0" spc="-70" dirty="0">
                          <a:solidFill>
                            <a:schemeClr val="tx1"/>
                          </a:solidFill>
                          <a:effectLst/>
                          <a:latin typeface="Arial" panose="020B0604020202020204" pitchFamily="34" charset="0"/>
                          <a:cs typeface="Arial" panose="020B0604020202020204" pitchFamily="34" charset="0"/>
                        </a:rPr>
                        <a:t> </a:t>
                      </a:r>
                      <a:r>
                        <a:rPr lang="tr-TR" sz="2000" b="0" dirty="0">
                          <a:solidFill>
                            <a:schemeClr val="tx1"/>
                          </a:solidFill>
                          <a:effectLst/>
                          <a:latin typeface="Arial" panose="020B0604020202020204" pitchFamily="34" charset="0"/>
                          <a:cs typeface="Arial" panose="020B0604020202020204" pitchFamily="34" charset="0"/>
                        </a:rPr>
                        <a:t>ve</a:t>
                      </a:r>
                      <a:r>
                        <a:rPr lang="tr-TR" sz="2000" b="0" spc="-25"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m</a:t>
                      </a:r>
                      <a:r>
                        <a:rPr lang="tr-TR" sz="2000" b="0" spc="-15" dirty="0">
                          <a:solidFill>
                            <a:schemeClr val="tx1"/>
                          </a:solidFill>
                          <a:effectLst/>
                          <a:latin typeface="Arial" panose="020B0604020202020204" pitchFamily="34" charset="0"/>
                          <a:cs typeface="Arial" panose="020B0604020202020204" pitchFamily="34" charset="0"/>
                        </a:rPr>
                        <a:t>a</a:t>
                      </a:r>
                      <a:r>
                        <a:rPr lang="tr-TR" sz="2000" b="0" spc="-10" dirty="0">
                          <a:solidFill>
                            <a:schemeClr val="tx1"/>
                          </a:solidFill>
                          <a:effectLst/>
                          <a:latin typeface="Arial" panose="020B0604020202020204" pitchFamily="34" charset="0"/>
                          <a:cs typeface="Arial" panose="020B0604020202020204" pitchFamily="34" charset="0"/>
                        </a:rPr>
                        <a:t>hr</a:t>
                      </a:r>
                      <a:r>
                        <a:rPr lang="tr-TR" sz="2000" b="0" spc="-15" dirty="0">
                          <a:solidFill>
                            <a:schemeClr val="tx1"/>
                          </a:solidFill>
                          <a:effectLst/>
                          <a:latin typeface="Arial" panose="020B0604020202020204" pitchFamily="34" charset="0"/>
                          <a:cs typeface="Arial" panose="020B0604020202020204" pitchFamily="34" charset="0"/>
                        </a:rPr>
                        <a:t>eç</a:t>
                      </a:r>
                      <a:r>
                        <a:rPr lang="tr-TR" sz="2000" b="0" spc="-10" dirty="0">
                          <a:solidFill>
                            <a:schemeClr val="tx1"/>
                          </a:solidFill>
                          <a:effectLst/>
                          <a:latin typeface="Arial" panose="020B0604020202020204" pitchFamily="34" charset="0"/>
                          <a:cs typeface="Arial" panose="020B0604020202020204" pitchFamily="34" charset="0"/>
                        </a:rPr>
                        <a:t>”</a:t>
                      </a:r>
                      <a:r>
                        <a:rPr lang="tr-TR" sz="2000" b="0" spc="-50"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p</a:t>
                      </a:r>
                      <a:r>
                        <a:rPr lang="tr-TR" sz="2000" b="0" spc="-5" dirty="0">
                          <a:solidFill>
                            <a:schemeClr val="tx1"/>
                          </a:solidFill>
                          <a:effectLst/>
                          <a:latin typeface="Arial" panose="020B0604020202020204" pitchFamily="34" charset="0"/>
                          <a:cs typeface="Arial" panose="020B0604020202020204" pitchFamily="34" charset="0"/>
                        </a:rPr>
                        <a:t>u</a:t>
                      </a:r>
                      <a:r>
                        <a:rPr lang="tr-TR" sz="2000" b="0" spc="-10" dirty="0">
                          <a:solidFill>
                            <a:schemeClr val="tx1"/>
                          </a:solidFill>
                          <a:effectLst/>
                          <a:latin typeface="Arial" panose="020B0604020202020204" pitchFamily="34" charset="0"/>
                          <a:cs typeface="Arial" panose="020B0604020202020204" pitchFamily="34" charset="0"/>
                        </a:rPr>
                        <a:t>a</a:t>
                      </a:r>
                      <a:r>
                        <a:rPr lang="tr-TR" sz="2000" b="0" spc="-5" dirty="0">
                          <a:solidFill>
                            <a:schemeClr val="tx1"/>
                          </a:solidFill>
                          <a:effectLst/>
                          <a:latin typeface="Arial" panose="020B0604020202020204" pitchFamily="34" charset="0"/>
                          <a:cs typeface="Arial" panose="020B0604020202020204" pitchFamily="34" charset="0"/>
                        </a:rPr>
                        <a:t>nın</a:t>
                      </a:r>
                      <a:r>
                        <a:rPr lang="tr-TR" sz="2000" b="0" spc="-10" dirty="0">
                          <a:solidFill>
                            <a:schemeClr val="tx1"/>
                          </a:solidFill>
                          <a:effectLst/>
                          <a:latin typeface="Arial" panose="020B0604020202020204" pitchFamily="34" charset="0"/>
                          <a:cs typeface="Arial" panose="020B0604020202020204" pitchFamily="34" charset="0"/>
                        </a:rPr>
                        <a:t>da</a:t>
                      </a:r>
                      <a:r>
                        <a:rPr lang="tr-TR" sz="2000" b="0" spc="-5" dirty="0">
                          <a:solidFill>
                            <a:schemeClr val="tx1"/>
                          </a:solidFill>
                          <a:effectLst/>
                          <a:latin typeface="Arial" panose="020B0604020202020204" pitchFamily="34" charset="0"/>
                          <a:cs typeface="Arial" panose="020B0604020202020204" pitchFamily="34" charset="0"/>
                        </a:rPr>
                        <a:t>n</a:t>
                      </a:r>
                      <a:r>
                        <a:rPr lang="tr-TR" sz="2000" b="0" spc="-45" dirty="0">
                          <a:solidFill>
                            <a:schemeClr val="tx1"/>
                          </a:solidFill>
                          <a:effectLst/>
                          <a:latin typeface="Arial" panose="020B0604020202020204" pitchFamily="34" charset="0"/>
                          <a:cs typeface="Arial" panose="020B0604020202020204" pitchFamily="34" charset="0"/>
                        </a:rPr>
                        <a:t> </a:t>
                      </a:r>
                      <a:r>
                        <a:rPr lang="tr-TR" sz="2000" b="0" spc="-10" dirty="0">
                          <a:solidFill>
                            <a:schemeClr val="tx1"/>
                          </a:solidFill>
                          <a:effectLst/>
                          <a:latin typeface="Arial" panose="020B0604020202020204" pitchFamily="34" charset="0"/>
                          <a:cs typeface="Arial" panose="020B0604020202020204" pitchFamily="34" charset="0"/>
                        </a:rPr>
                        <a:t>d</a:t>
                      </a:r>
                      <a:r>
                        <a:rPr lang="tr-TR" sz="2000" b="0" spc="-5" dirty="0">
                          <a:solidFill>
                            <a:schemeClr val="tx1"/>
                          </a:solidFill>
                          <a:effectLst/>
                          <a:latin typeface="Arial" panose="020B0604020202020204" pitchFamily="34" charset="0"/>
                          <a:cs typeface="Arial" panose="020B0604020202020204" pitchFamily="34" charset="0"/>
                        </a:rPr>
                        <a:t>üşülür.</a:t>
                      </a:r>
                      <a:endParaRPr lang="tr-TR" sz="2000" b="0" dirty="0">
                        <a:solidFill>
                          <a:schemeClr val="tx1"/>
                        </a:solidFill>
                        <a:effectLst/>
                        <a:latin typeface="Arial" panose="020B0604020202020204" pitchFamily="34" charset="0"/>
                        <a:ea typeface="Wingdings" panose="05000000000000000000" pitchFamily="2" charset="2"/>
                        <a:cs typeface="Arial" panose="020B0604020202020204" pitchFamily="34" charset="0"/>
                      </a:endParaRPr>
                    </a:p>
                  </a:txBody>
                  <a:tcPr marL="0" marR="0" marT="0" marB="0">
                    <a:solidFill>
                      <a:schemeClr val="bg2"/>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825122375"/>
                  </a:ext>
                </a:extLst>
              </a:tr>
            </a:tbl>
          </a:graphicData>
        </a:graphic>
      </p:graphicFrame>
    </p:spTree>
    <p:extLst>
      <p:ext uri="{BB962C8B-B14F-4D97-AF65-F5344CB8AC3E}">
        <p14:creationId xmlns:p14="http://schemas.microsoft.com/office/powerpoint/2010/main" val="3050925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200" b="1" dirty="0">
                <a:solidFill>
                  <a:prstClr val="black"/>
                </a:solidFill>
                <a:latin typeface="Arial" pitchFamily="34" charset="0"/>
                <a:cs typeface="Arial" pitchFamily="34" charset="0"/>
              </a:rPr>
              <a:t>ÖZ DEĞERLENDİRME</a:t>
            </a:r>
            <a:endParaRPr lang="tr-TR" dirty="0">
              <a:latin typeface="Arial" pitchFamily="34" charset="0"/>
              <a:cs typeface="Arial" pitchFamily="34" charset="0"/>
            </a:endParaRPr>
          </a:p>
        </p:txBody>
      </p:sp>
      <p:sp>
        <p:nvSpPr>
          <p:cNvPr id="3" name="İçerik Yer Tutucusu 2"/>
          <p:cNvSpPr>
            <a:spLocks noGrp="1"/>
          </p:cNvSpPr>
          <p:nvPr>
            <p:ph idx="1"/>
          </p:nvPr>
        </p:nvSpPr>
        <p:spPr/>
        <p:txBody>
          <a:bodyPr>
            <a:normAutofit/>
          </a:bodyPr>
          <a:lstStyle/>
          <a:p>
            <a:pPr marL="342900" lvl="0" indent="-342900" defTabSz="457200">
              <a:spcBef>
                <a:spcPts val="1000"/>
              </a:spcBef>
              <a:buClr>
                <a:srgbClr val="B31166"/>
              </a:buClr>
              <a:buSzPct val="80000"/>
              <a:buFont typeface="Wingdings 3" charset="2"/>
              <a:buChar char=""/>
            </a:pPr>
            <a:r>
              <a:rPr lang="tr-TR" altLang="en-US" dirty="0">
                <a:latin typeface="Arial" pitchFamily="34" charset="0"/>
                <a:cs typeface="Arial" pitchFamily="34" charset="0"/>
              </a:rPr>
              <a:t>Öz </a:t>
            </a:r>
            <a:r>
              <a:rPr lang="tr-TR" altLang="en-US" dirty="0" smtClean="0">
                <a:latin typeface="Arial" pitchFamily="34" charset="0"/>
                <a:cs typeface="Arial" pitchFamily="34" charset="0"/>
              </a:rPr>
              <a:t>değerlendirme, </a:t>
            </a:r>
            <a:r>
              <a:rPr lang="tr-TR" altLang="en-US" dirty="0">
                <a:latin typeface="Arial" pitchFamily="34" charset="0"/>
                <a:cs typeface="Arial" pitchFamily="34" charset="0"/>
              </a:rPr>
              <a:t>öğrencinin kendi kendini değerlendirmesidir. </a:t>
            </a:r>
          </a:p>
          <a:p>
            <a:pPr marL="342900" lvl="0" indent="-342900" defTabSz="457200">
              <a:spcBef>
                <a:spcPts val="1000"/>
              </a:spcBef>
              <a:buClr>
                <a:srgbClr val="B31166"/>
              </a:buClr>
              <a:buSzPct val="80000"/>
              <a:buFont typeface="Wingdings 3" charset="2"/>
              <a:buChar char=""/>
            </a:pPr>
            <a:r>
              <a:rPr lang="tr-TR" altLang="en-US" dirty="0">
                <a:latin typeface="Arial" pitchFamily="34" charset="0"/>
                <a:cs typeface="Arial" pitchFamily="34" charset="0"/>
              </a:rPr>
              <a:t>Öz değerlendirme bireyin kendinin üstün ve zayıf olduğu özellikleri keşfetmesine destek sağlar</a:t>
            </a:r>
            <a:r>
              <a:rPr lang="en-US" altLang="en-US" dirty="0">
                <a:latin typeface="Arial" pitchFamily="34" charset="0"/>
                <a:cs typeface="Arial" pitchFamily="34" charset="0"/>
              </a:rPr>
              <a:t>.</a:t>
            </a:r>
            <a:endParaRPr lang="tr-TR" dirty="0">
              <a:latin typeface="Arial" pitchFamily="34" charset="0"/>
              <a:cs typeface="Arial" pitchFamily="34" charset="0"/>
            </a:endParaRPr>
          </a:p>
          <a:p>
            <a:endParaRPr lang="tr-TR" dirty="0"/>
          </a:p>
        </p:txBody>
      </p:sp>
    </p:spTree>
    <p:extLst>
      <p:ext uri="{BB962C8B-B14F-4D97-AF65-F5344CB8AC3E}">
        <p14:creationId xmlns:p14="http://schemas.microsoft.com/office/powerpoint/2010/main" val="1539450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025" y="817587"/>
            <a:ext cx="6965245" cy="523181"/>
          </a:xfrm>
        </p:spPr>
        <p:txBody>
          <a:bodyPr>
            <a:normAutofit fontScale="90000"/>
          </a:bodyPr>
          <a:lstStyle/>
          <a:p>
            <a:r>
              <a:rPr lang="tr-TR" sz="3200" b="1" dirty="0">
                <a:solidFill>
                  <a:prstClr val="black"/>
                </a:solidFill>
                <a:latin typeface="Arial" pitchFamily="34" charset="0"/>
                <a:cs typeface="Arial" pitchFamily="34" charset="0"/>
              </a:rPr>
              <a:t>ÖZ DEĞERLENDİRME</a:t>
            </a:r>
            <a:endParaRPr lang="tr-TR" dirty="0">
              <a:latin typeface="Arial" pitchFamily="34" charset="0"/>
              <a:cs typeface="Arial" pitchFamily="34" charset="0"/>
            </a:endParaRPr>
          </a:p>
        </p:txBody>
      </p:sp>
      <p:sp>
        <p:nvSpPr>
          <p:cNvPr id="3" name="İçerik Yer Tutucusu 2"/>
          <p:cNvSpPr>
            <a:spLocks noGrp="1"/>
          </p:cNvSpPr>
          <p:nvPr>
            <p:ph idx="1"/>
          </p:nvPr>
        </p:nvSpPr>
        <p:spPr>
          <a:xfrm>
            <a:off x="1043608" y="1484784"/>
            <a:ext cx="7200800" cy="4238285"/>
          </a:xfrm>
        </p:spPr>
        <p:txBody>
          <a:bodyPr>
            <a:normAutofit/>
          </a:bodyPr>
          <a:lstStyle/>
          <a:p>
            <a:pPr marL="0" lvl="0" indent="0" defTabSz="457200">
              <a:spcBef>
                <a:spcPts val="1000"/>
              </a:spcBef>
              <a:buClr>
                <a:srgbClr val="B31166"/>
              </a:buClr>
              <a:buSzPct val="80000"/>
              <a:buNone/>
            </a:pPr>
            <a:r>
              <a:rPr lang="tr-TR" altLang="en-US" sz="2200" dirty="0" smtClean="0">
                <a:latin typeface="Arial" pitchFamily="34" charset="0"/>
                <a:cs typeface="Arial" pitchFamily="34" charset="0"/>
              </a:rPr>
              <a:t>Öz değerlendirmenin </a:t>
            </a:r>
            <a:r>
              <a:rPr lang="tr-TR" altLang="en-US" sz="2200" dirty="0">
                <a:latin typeface="Arial" pitchFamily="34" charset="0"/>
                <a:cs typeface="Arial" pitchFamily="34" charset="0"/>
              </a:rPr>
              <a:t>öğrencilerin değerlendirme sürecine </a:t>
            </a:r>
            <a:r>
              <a:rPr lang="tr-TR" altLang="en-US" sz="2200" dirty="0" smtClean="0">
                <a:latin typeface="Arial" pitchFamily="34" charset="0"/>
                <a:cs typeface="Arial" pitchFamily="34" charset="0"/>
              </a:rPr>
              <a:t>katılması; </a:t>
            </a: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güçlü </a:t>
            </a:r>
            <a:r>
              <a:rPr lang="tr-TR" altLang="en-US" sz="2200" dirty="0">
                <a:latin typeface="Arial" pitchFamily="34" charset="0"/>
                <a:cs typeface="Arial" pitchFamily="34" charset="0"/>
              </a:rPr>
              <a:t>ve zayıf yönlerini belirlemesine, </a:t>
            </a:r>
            <a:endParaRPr lang="tr-TR" altLang="en-US" sz="2200" dirty="0" smtClean="0">
              <a:latin typeface="Arial" pitchFamily="34" charset="0"/>
              <a:cs typeface="Arial" pitchFamily="34" charset="0"/>
            </a:endParaRP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kendi </a:t>
            </a:r>
            <a:r>
              <a:rPr lang="tr-TR" altLang="en-US" sz="2200" dirty="0">
                <a:latin typeface="Arial" pitchFamily="34" charset="0"/>
                <a:cs typeface="Arial" pitchFamily="34" charset="0"/>
              </a:rPr>
              <a:t>çalışmalarını </a:t>
            </a:r>
            <a:r>
              <a:rPr lang="tr-TR" altLang="en-US" sz="2200" dirty="0" smtClean="0">
                <a:latin typeface="Arial" pitchFamily="34" charset="0"/>
                <a:cs typeface="Arial" pitchFamily="34" charset="0"/>
              </a:rPr>
              <a:t>değerlendirmesine, </a:t>
            </a: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üst </a:t>
            </a:r>
            <a:r>
              <a:rPr lang="tr-TR" altLang="en-US" sz="2200" dirty="0">
                <a:latin typeface="Arial" pitchFamily="34" charset="0"/>
                <a:cs typeface="Arial" pitchFamily="34" charset="0"/>
              </a:rPr>
              <a:t>biliş ve öz düzenleme becerisi geliştirmesine, </a:t>
            </a:r>
            <a:endParaRPr lang="tr-TR" altLang="en-US" sz="2200" dirty="0" smtClean="0">
              <a:latin typeface="Arial" pitchFamily="34" charset="0"/>
              <a:cs typeface="Arial" pitchFamily="34" charset="0"/>
            </a:endParaRP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öze </a:t>
            </a:r>
            <a:r>
              <a:rPr lang="tr-TR" altLang="en-US" sz="2200" dirty="0">
                <a:latin typeface="Arial" pitchFamily="34" charset="0"/>
                <a:cs typeface="Arial" pitchFamily="34" charset="0"/>
              </a:rPr>
              <a:t>dönük zekalarının gelişmesine, </a:t>
            </a:r>
            <a:endParaRPr lang="tr-TR" altLang="en-US" sz="2200" dirty="0" smtClean="0">
              <a:latin typeface="Arial" pitchFamily="34" charset="0"/>
              <a:cs typeface="Arial" pitchFamily="34" charset="0"/>
            </a:endParaRP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kendilerini </a:t>
            </a:r>
            <a:r>
              <a:rPr lang="tr-TR" altLang="en-US" sz="2200" dirty="0">
                <a:latin typeface="Arial" pitchFamily="34" charset="0"/>
                <a:cs typeface="Arial" pitchFamily="34" charset="0"/>
              </a:rPr>
              <a:t>tanıma ve yeteneklerini keşfetmelerine, </a:t>
            </a:r>
            <a:endParaRPr lang="tr-TR" altLang="en-US" sz="2200" dirty="0" smtClean="0">
              <a:latin typeface="Arial" pitchFamily="34" charset="0"/>
              <a:cs typeface="Arial" pitchFamily="34" charset="0"/>
            </a:endParaRP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kendi </a:t>
            </a:r>
            <a:r>
              <a:rPr lang="tr-TR" altLang="en-US" sz="2200" dirty="0">
                <a:latin typeface="Arial" pitchFamily="34" charset="0"/>
                <a:cs typeface="Arial" pitchFamily="34" charset="0"/>
              </a:rPr>
              <a:t>öğrenmeleri hakkında sorumluluk almalarına </a:t>
            </a:r>
            <a:endParaRPr lang="tr-TR" altLang="en-US" sz="2200" dirty="0" smtClean="0">
              <a:latin typeface="Arial" pitchFamily="34" charset="0"/>
              <a:cs typeface="Arial" pitchFamily="34" charset="0"/>
            </a:endParaRPr>
          </a:p>
          <a:p>
            <a:pPr marL="0" lvl="0" indent="0" defTabSz="457200">
              <a:spcBef>
                <a:spcPts val="1000"/>
              </a:spcBef>
              <a:buClr>
                <a:srgbClr val="B31166"/>
              </a:buClr>
              <a:buSzPct val="80000"/>
              <a:buNone/>
            </a:pPr>
            <a:r>
              <a:rPr lang="tr-TR" altLang="en-US" sz="2200" dirty="0">
                <a:latin typeface="Arial" pitchFamily="34" charset="0"/>
                <a:cs typeface="Arial" pitchFamily="34" charset="0"/>
              </a:rPr>
              <a:t> </a:t>
            </a:r>
            <a:r>
              <a:rPr lang="tr-TR" altLang="en-US" sz="2200" dirty="0" smtClean="0">
                <a:latin typeface="Arial" pitchFamily="34" charset="0"/>
                <a:cs typeface="Arial" pitchFamily="34" charset="0"/>
              </a:rPr>
              <a:t>                                                                   katkı sağlar</a:t>
            </a:r>
            <a:r>
              <a:rPr lang="en-US" altLang="en-US" sz="2200" dirty="0">
                <a:latin typeface="Arial" pitchFamily="34" charset="0"/>
                <a:cs typeface="Arial" pitchFamily="34" charset="0"/>
              </a:rPr>
              <a:t>.</a:t>
            </a:r>
            <a:endParaRPr lang="tr-TR" sz="2200" dirty="0">
              <a:latin typeface="Arial" pitchFamily="34" charset="0"/>
              <a:cs typeface="Arial" pitchFamily="34" charset="0"/>
            </a:endParaRPr>
          </a:p>
          <a:p>
            <a:endParaRPr lang="tr-TR" dirty="0"/>
          </a:p>
        </p:txBody>
      </p:sp>
    </p:spTree>
    <p:extLst>
      <p:ext uri="{BB962C8B-B14F-4D97-AF65-F5344CB8AC3E}">
        <p14:creationId xmlns:p14="http://schemas.microsoft.com/office/powerpoint/2010/main" val="33465456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052736"/>
            <a:ext cx="7272808"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923928" y="5589240"/>
            <a:ext cx="208823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989373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a:stretch>
            <a:fillRect/>
          </a:stretch>
        </p:blipFill>
        <p:spPr>
          <a:xfrm>
            <a:off x="107504" y="1"/>
            <a:ext cx="8928992" cy="6796074"/>
          </a:xfrm>
          <a:prstGeom prst="rect">
            <a:avLst/>
          </a:prstGeom>
        </p:spPr>
      </p:pic>
    </p:spTree>
    <p:extLst>
      <p:ext uri="{BB962C8B-B14F-4D97-AF65-F5344CB8AC3E}">
        <p14:creationId xmlns:p14="http://schemas.microsoft.com/office/powerpoint/2010/main" val="4934948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206626AE-C750-354E-A5D2-F0595D6434E8}"/>
              </a:ext>
            </a:extLst>
          </p:cNvPr>
          <p:cNvSpPr>
            <a:spLocks noGrp="1"/>
          </p:cNvSpPr>
          <p:nvPr>
            <p:ph type="title"/>
          </p:nvPr>
        </p:nvSpPr>
        <p:spPr>
          <a:xfrm>
            <a:off x="1115618" y="548681"/>
            <a:ext cx="6965245" cy="792088"/>
          </a:xfrm>
        </p:spPr>
        <p:txBody>
          <a:bodyPr>
            <a:normAutofit/>
          </a:bodyPr>
          <a:lstStyle/>
          <a:p>
            <a:r>
              <a:rPr lang="tr-TR" sz="2800" b="1" dirty="0"/>
              <a:t>ÖZ DEĞERLENDİRME</a:t>
            </a:r>
          </a:p>
        </p:txBody>
      </p:sp>
      <p:sp>
        <p:nvSpPr>
          <p:cNvPr id="7" name="İçerik Yer Tutucusu 6">
            <a:extLst>
              <a:ext uri="{FF2B5EF4-FFF2-40B4-BE49-F238E27FC236}">
                <a16:creationId xmlns:a16="http://schemas.microsoft.com/office/drawing/2014/main" id="{7CCF81F5-F202-EF45-9D83-52C3395CBD89}"/>
              </a:ext>
            </a:extLst>
          </p:cNvPr>
          <p:cNvSpPr>
            <a:spLocks noGrp="1"/>
          </p:cNvSpPr>
          <p:nvPr>
            <p:ph idx="1"/>
          </p:nvPr>
        </p:nvSpPr>
        <p:spPr>
          <a:xfrm>
            <a:off x="755576" y="1268760"/>
            <a:ext cx="7632847" cy="4608512"/>
          </a:xfrm>
        </p:spPr>
        <p:txBody>
          <a:bodyPr>
            <a:noAutofit/>
          </a:bodyPr>
          <a:lstStyle/>
          <a:p>
            <a:pPr marL="0" indent="0">
              <a:buNone/>
            </a:pPr>
            <a:r>
              <a:rPr lang="tr-TR" sz="2200" b="1" u="sng" dirty="0">
                <a:latin typeface="Arial" pitchFamily="34" charset="0"/>
                <a:cs typeface="Arial" pitchFamily="34" charset="0"/>
              </a:rPr>
              <a:t>A</a:t>
            </a:r>
            <a:r>
              <a:rPr lang="tr-TR" sz="2200" b="1" u="sng" dirty="0" smtClean="0">
                <a:latin typeface="Arial" pitchFamily="34" charset="0"/>
                <a:cs typeface="Arial" pitchFamily="34" charset="0"/>
              </a:rPr>
              <a:t>vantajları</a:t>
            </a:r>
            <a:r>
              <a:rPr lang="tr-TR" sz="2200" b="1" dirty="0">
                <a:latin typeface="Arial" pitchFamily="34" charset="0"/>
                <a:cs typeface="Arial" pitchFamily="34" charset="0"/>
              </a:rPr>
              <a:t>:</a:t>
            </a:r>
          </a:p>
          <a:p>
            <a:r>
              <a:rPr lang="tr-TR" sz="2200" dirty="0" smtClean="0">
                <a:latin typeface="Arial" pitchFamily="34" charset="0"/>
                <a:cs typeface="Arial" pitchFamily="34" charset="0"/>
              </a:rPr>
              <a:t>Öğrenciler </a:t>
            </a:r>
            <a:r>
              <a:rPr lang="tr-TR" sz="2200" dirty="0">
                <a:latin typeface="Arial" pitchFamily="34" charset="0"/>
                <a:cs typeface="Arial" pitchFamily="34" charset="0"/>
              </a:rPr>
              <a:t>kendi çalışmalarını değerlendirir. </a:t>
            </a:r>
            <a:endParaRPr lang="tr-TR" sz="2200" dirty="0" smtClean="0">
              <a:latin typeface="Arial" pitchFamily="34" charset="0"/>
              <a:cs typeface="Arial" pitchFamily="34" charset="0"/>
            </a:endParaRPr>
          </a:p>
          <a:p>
            <a:r>
              <a:rPr lang="tr-TR" sz="2200" dirty="0" smtClean="0">
                <a:latin typeface="Arial" pitchFamily="34" charset="0"/>
                <a:cs typeface="Arial" pitchFamily="34" charset="0"/>
              </a:rPr>
              <a:t>Öğrencinin </a:t>
            </a:r>
            <a:r>
              <a:rPr lang="tr-TR" sz="2200" dirty="0">
                <a:latin typeface="Arial" pitchFamily="34" charset="0"/>
                <a:cs typeface="Arial" pitchFamily="34" charset="0"/>
              </a:rPr>
              <a:t>güçlü ve zayıf yönlerini görmesini sağlar</a:t>
            </a:r>
            <a:r>
              <a:rPr lang="tr-TR" sz="2200" dirty="0" smtClean="0">
                <a:latin typeface="Arial" pitchFamily="34" charset="0"/>
                <a:cs typeface="Arial" pitchFamily="34" charset="0"/>
              </a:rPr>
              <a:t>.</a:t>
            </a:r>
          </a:p>
          <a:p>
            <a:r>
              <a:rPr lang="tr-TR" sz="2200" dirty="0" smtClean="0">
                <a:latin typeface="Arial" pitchFamily="34" charset="0"/>
                <a:cs typeface="Arial" pitchFamily="34" charset="0"/>
              </a:rPr>
              <a:t>Metabilişsel </a:t>
            </a:r>
            <a:r>
              <a:rPr lang="tr-TR" sz="2200" dirty="0">
                <a:latin typeface="Arial" pitchFamily="34" charset="0"/>
                <a:cs typeface="Arial" pitchFamily="34" charset="0"/>
              </a:rPr>
              <a:t>düşünmeyi </a:t>
            </a:r>
            <a:r>
              <a:rPr lang="tr-TR" sz="2200" dirty="0" smtClean="0">
                <a:latin typeface="Arial" pitchFamily="34" charset="0"/>
                <a:cs typeface="Arial" pitchFamily="34" charset="0"/>
              </a:rPr>
              <a:t> (kendinin neler yapabileceğini değerlendirmesini) sağlar</a:t>
            </a:r>
            <a:r>
              <a:rPr lang="tr-TR" sz="2200" dirty="0">
                <a:latin typeface="Arial" pitchFamily="34" charset="0"/>
                <a:cs typeface="Arial" pitchFamily="34" charset="0"/>
              </a:rPr>
              <a:t>.</a:t>
            </a:r>
          </a:p>
          <a:p>
            <a:r>
              <a:rPr lang="tr-TR" sz="2200" dirty="0">
                <a:latin typeface="Arial" pitchFamily="34" charset="0"/>
                <a:cs typeface="Arial" pitchFamily="34" charset="0"/>
              </a:rPr>
              <a:t>Yaşam boyu öğrenmeyi sağlar.</a:t>
            </a:r>
          </a:p>
          <a:p>
            <a:r>
              <a:rPr lang="tr-TR" sz="2200" dirty="0" smtClean="0">
                <a:latin typeface="Arial" pitchFamily="34" charset="0"/>
                <a:cs typeface="Arial" pitchFamily="34" charset="0"/>
              </a:rPr>
              <a:t>Değerlendirme </a:t>
            </a:r>
            <a:r>
              <a:rPr lang="tr-TR" sz="2200" dirty="0">
                <a:latin typeface="Arial" pitchFamily="34" charset="0"/>
                <a:cs typeface="Arial" pitchFamily="34" charset="0"/>
              </a:rPr>
              <a:t>kültürü oluşturur.</a:t>
            </a:r>
          </a:p>
          <a:p>
            <a:r>
              <a:rPr lang="tr-TR" sz="2200" dirty="0">
                <a:latin typeface="Arial" pitchFamily="34" charset="0"/>
                <a:cs typeface="Arial" pitchFamily="34" charset="0"/>
              </a:rPr>
              <a:t>Bireyin kendini daha iyi tanımasına yardımcı olur.</a:t>
            </a:r>
          </a:p>
          <a:p>
            <a:pPr marL="0" indent="0">
              <a:buNone/>
            </a:pPr>
            <a:r>
              <a:rPr lang="tr-TR" sz="2200" dirty="0">
                <a:latin typeface="Arial" pitchFamily="34" charset="0"/>
                <a:cs typeface="Arial" pitchFamily="34" charset="0"/>
              </a:rPr>
              <a:t>     </a:t>
            </a:r>
            <a:endParaRPr lang="tr-TR" sz="2200" dirty="0" smtClean="0">
              <a:latin typeface="Arial" pitchFamily="34" charset="0"/>
              <a:cs typeface="Arial" pitchFamily="34" charset="0"/>
            </a:endParaRPr>
          </a:p>
          <a:p>
            <a:pPr marL="0" indent="0">
              <a:buNone/>
            </a:pPr>
            <a:r>
              <a:rPr lang="tr-TR" sz="2200" b="1" u="sng" dirty="0" smtClean="0">
                <a:latin typeface="Arial" pitchFamily="34" charset="0"/>
                <a:cs typeface="Arial" pitchFamily="34" charset="0"/>
              </a:rPr>
              <a:t>Dezavantajları</a:t>
            </a:r>
            <a:r>
              <a:rPr lang="tr-TR" sz="2200" dirty="0">
                <a:latin typeface="Arial" pitchFamily="34" charset="0"/>
                <a:cs typeface="Arial" pitchFamily="34" charset="0"/>
              </a:rPr>
              <a:t>:</a:t>
            </a:r>
          </a:p>
          <a:p>
            <a:r>
              <a:rPr lang="tr-TR" sz="2200" dirty="0">
                <a:latin typeface="Arial" pitchFamily="34" charset="0"/>
                <a:cs typeface="Arial" pitchFamily="34" charset="0"/>
              </a:rPr>
              <a:t>Objektiflik tam sağlanamadığı için </a:t>
            </a:r>
            <a:r>
              <a:rPr lang="tr-TR" sz="2200" dirty="0" smtClean="0">
                <a:latin typeface="Arial" pitchFamily="34" charset="0"/>
                <a:cs typeface="Arial" pitchFamily="34" charset="0"/>
              </a:rPr>
              <a:t>puanlama </a:t>
            </a:r>
            <a:r>
              <a:rPr lang="tr-TR" sz="2200" dirty="0">
                <a:latin typeface="Arial" pitchFamily="34" charset="0"/>
                <a:cs typeface="Arial" pitchFamily="34" charset="0"/>
              </a:rPr>
              <a:t>güvenilirliği </a:t>
            </a:r>
            <a:r>
              <a:rPr lang="tr-TR" sz="2200" dirty="0" smtClean="0">
                <a:latin typeface="Arial" pitchFamily="34" charset="0"/>
                <a:cs typeface="Arial" pitchFamily="34" charset="0"/>
              </a:rPr>
              <a:t>düşük olabilir.</a:t>
            </a:r>
            <a:endParaRPr lang="tr-TR" sz="2200" dirty="0">
              <a:latin typeface="Arial" pitchFamily="34" charset="0"/>
              <a:cs typeface="Arial" pitchFamily="34" charset="0"/>
            </a:endParaRPr>
          </a:p>
          <a:p>
            <a:endParaRPr lang="tr-TR" b="1" i="1" dirty="0"/>
          </a:p>
          <a:p>
            <a:pPr marL="0" indent="0">
              <a:buNone/>
            </a:pPr>
            <a:endParaRPr lang="tr-TR" i="1" dirty="0"/>
          </a:p>
          <a:p>
            <a:endParaRPr lang="tr-TR" b="1" i="1" dirty="0">
              <a:solidFill>
                <a:schemeClr val="accent2"/>
              </a:solidFill>
            </a:endParaRPr>
          </a:p>
        </p:txBody>
      </p:sp>
    </p:spTree>
    <p:extLst>
      <p:ext uri="{BB962C8B-B14F-4D97-AF65-F5344CB8AC3E}">
        <p14:creationId xmlns:p14="http://schemas.microsoft.com/office/powerpoint/2010/main" val="3869254490"/>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95025" y="817583"/>
            <a:ext cx="6965245" cy="451177"/>
          </a:xfrm>
        </p:spPr>
        <p:txBody>
          <a:bodyPr>
            <a:normAutofit fontScale="90000"/>
          </a:bodyPr>
          <a:lstStyle/>
          <a:p>
            <a:r>
              <a:rPr lang="tr-TR" sz="2400" b="1" dirty="0">
                <a:solidFill>
                  <a:prstClr val="black"/>
                </a:solidFill>
                <a:latin typeface="Arial" pitchFamily="34" charset="0"/>
                <a:cs typeface="Arial" pitchFamily="34" charset="0"/>
              </a:rPr>
              <a:t>AKRAN DEĞERLENDİRME</a:t>
            </a:r>
            <a:endParaRPr lang="tr-TR" dirty="0">
              <a:latin typeface="Arial" pitchFamily="34" charset="0"/>
              <a:cs typeface="Arial" pitchFamily="34" charset="0"/>
            </a:endParaRPr>
          </a:p>
        </p:txBody>
      </p:sp>
      <p:sp>
        <p:nvSpPr>
          <p:cNvPr id="3" name="İçerik Yer Tutucusu 2"/>
          <p:cNvSpPr>
            <a:spLocks noGrp="1"/>
          </p:cNvSpPr>
          <p:nvPr>
            <p:ph idx="1"/>
          </p:nvPr>
        </p:nvSpPr>
        <p:spPr>
          <a:xfrm>
            <a:off x="1043608" y="1340768"/>
            <a:ext cx="7272808" cy="4824536"/>
          </a:xfrm>
        </p:spPr>
        <p:txBody>
          <a:bodyPr>
            <a:noAutofit/>
          </a:bodyPr>
          <a:lstStyle/>
          <a:p>
            <a:pPr marL="0" lvl="0" indent="0" defTabSz="457200">
              <a:spcBef>
                <a:spcPts val="1000"/>
              </a:spcBef>
              <a:buClr>
                <a:srgbClr val="B31166"/>
              </a:buClr>
              <a:buSzPct val="80000"/>
              <a:buNone/>
            </a:pPr>
            <a:r>
              <a:rPr lang="tr-TR" altLang="en-US" sz="2200" dirty="0">
                <a:latin typeface="Arial" pitchFamily="34" charset="0"/>
                <a:cs typeface="Arial" pitchFamily="34" charset="0"/>
              </a:rPr>
              <a:t>Öğrencilerin arkadaşlarının hazırladığı ödevler, çalışmalar, projeler, raporlar vb. çalışmalarını değerlendirmesidir.</a:t>
            </a:r>
            <a:endParaRPr lang="tr-TR" sz="2200" dirty="0">
              <a:latin typeface="Arial" pitchFamily="34" charset="0"/>
              <a:cs typeface="Arial" pitchFamily="34" charset="0"/>
            </a:endParaRPr>
          </a:p>
          <a:p>
            <a:pPr marL="0" lvl="0" indent="0" defTabSz="457200">
              <a:spcBef>
                <a:spcPts val="1000"/>
              </a:spcBef>
              <a:buClr>
                <a:srgbClr val="B31166"/>
              </a:buClr>
              <a:buSzPct val="80000"/>
              <a:buNone/>
            </a:pPr>
            <a:r>
              <a:rPr lang="tr-TR" altLang="en-US" sz="2200" dirty="0" smtClean="0">
                <a:latin typeface="Arial" pitchFamily="34" charset="0"/>
                <a:cs typeface="Arial" pitchFamily="34" charset="0"/>
              </a:rPr>
              <a:t>Akran değerlendirme öğrencilerin değerlendirme sürecine katılması;</a:t>
            </a: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 başkalarının performansının farkına varması,</a:t>
            </a: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 arkadaşlarını değerlendirirken eleştirel düşünme ve değerlendirme yapmayı ve nesnel davranmayı öğrenmesi, </a:t>
            </a:r>
          </a:p>
          <a:p>
            <a:pPr marL="342900" lvl="0" indent="-342900" defTabSz="457200">
              <a:spcBef>
                <a:spcPts val="1000"/>
              </a:spcBef>
              <a:buClr>
                <a:srgbClr val="B31166"/>
              </a:buClr>
              <a:buSzPct val="80000"/>
              <a:buFont typeface="Wingdings 3" charset="2"/>
              <a:buChar char=""/>
            </a:pPr>
            <a:r>
              <a:rPr lang="tr-TR" altLang="en-US" sz="2200" dirty="0" smtClean="0">
                <a:latin typeface="Arial" pitchFamily="34" charset="0"/>
                <a:cs typeface="Arial" pitchFamily="34" charset="0"/>
              </a:rPr>
              <a:t>değerlendirme sürecinde öğretmeni ile empati kurması, kişilerarası sosyal zekanın gelişmesi</a:t>
            </a:r>
          </a:p>
          <a:p>
            <a:pPr marL="0" lvl="0" indent="0" defTabSz="457200">
              <a:spcBef>
                <a:spcPts val="1000"/>
              </a:spcBef>
              <a:buClr>
                <a:srgbClr val="B31166"/>
              </a:buClr>
              <a:buSzPct val="80000"/>
              <a:buNone/>
            </a:pPr>
            <a:r>
              <a:rPr lang="tr-TR" altLang="en-US" sz="2200" dirty="0" smtClean="0">
                <a:latin typeface="Arial" pitchFamily="34" charset="0"/>
                <a:cs typeface="Arial" pitchFamily="34" charset="0"/>
              </a:rPr>
              <a:t>                                               bakımından önemlidir.</a:t>
            </a:r>
            <a:endParaRPr lang="tr-TR" sz="2200" dirty="0" smtClean="0">
              <a:latin typeface="Arial" pitchFamily="34" charset="0"/>
              <a:cs typeface="Arial" pitchFamily="34" charset="0"/>
            </a:endParaRPr>
          </a:p>
        </p:txBody>
      </p:sp>
    </p:spTree>
    <p:extLst>
      <p:ext uri="{BB962C8B-B14F-4D97-AF65-F5344CB8AC3E}">
        <p14:creationId xmlns:p14="http://schemas.microsoft.com/office/powerpoint/2010/main" val="4199341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15618" y="692696"/>
            <a:ext cx="6759111" cy="936104"/>
          </a:xfrm>
        </p:spPr>
        <p:txBody>
          <a:bodyPr>
            <a:noAutofit/>
          </a:bodyPr>
          <a:lstStyle/>
          <a:p>
            <a:r>
              <a:rPr lang="tr-TR" sz="2400" b="1" dirty="0">
                <a:latin typeface="Arial" pitchFamily="34" charset="0"/>
                <a:cs typeface="Arial" pitchFamily="34" charset="0"/>
              </a:rPr>
              <a:t>AKRAN </a:t>
            </a:r>
            <a:r>
              <a:rPr lang="tr-TR" sz="2400" b="1" dirty="0" smtClean="0">
                <a:latin typeface="Arial" pitchFamily="34" charset="0"/>
                <a:cs typeface="Arial" pitchFamily="34" charset="0"/>
              </a:rPr>
              <a:t>DEĞERLENDİRME</a:t>
            </a:r>
            <a:endParaRPr lang="tr-TR" sz="2400" dirty="0">
              <a:latin typeface="Arial" pitchFamily="34" charset="0"/>
              <a:cs typeface="Arial" pitchFamily="34" charset="0"/>
            </a:endParaRPr>
          </a:p>
        </p:txBody>
      </p:sp>
      <p:sp>
        <p:nvSpPr>
          <p:cNvPr id="5" name="İçerik Yer Tutucusu 4">
            <a:extLst>
              <a:ext uri="{FF2B5EF4-FFF2-40B4-BE49-F238E27FC236}">
                <a16:creationId xmlns:a16="http://schemas.microsoft.com/office/drawing/2014/main" id="{4A99A30C-05A1-4443-9E81-0318252D94EA}"/>
              </a:ext>
            </a:extLst>
          </p:cNvPr>
          <p:cNvSpPr>
            <a:spLocks noGrp="1"/>
          </p:cNvSpPr>
          <p:nvPr>
            <p:ph idx="1"/>
          </p:nvPr>
        </p:nvSpPr>
        <p:spPr>
          <a:xfrm>
            <a:off x="1187624" y="1700808"/>
            <a:ext cx="6759111" cy="3960440"/>
          </a:xfrm>
        </p:spPr>
        <p:txBody>
          <a:bodyPr>
            <a:noAutofit/>
          </a:bodyPr>
          <a:lstStyle/>
          <a:p>
            <a:r>
              <a:rPr lang="tr-TR" sz="2200" dirty="0">
                <a:latin typeface="Arial" pitchFamily="34" charset="0"/>
                <a:cs typeface="Arial" pitchFamily="34" charset="0"/>
              </a:rPr>
              <a:t>Akran değerlendirme gruptaki öğrencilerin belli ölçütler çerçevesinde birbirlerini </a:t>
            </a:r>
            <a:r>
              <a:rPr lang="tr-TR" sz="2200" dirty="0" smtClean="0">
                <a:latin typeface="Arial" pitchFamily="34" charset="0"/>
                <a:cs typeface="Arial" pitchFamily="34" charset="0"/>
              </a:rPr>
              <a:t>ve ürünlerini değerlendirmeleri şeklinde yapılır.</a:t>
            </a:r>
          </a:p>
          <a:p>
            <a:endParaRPr lang="tr-TR" sz="2200" dirty="0">
              <a:latin typeface="Arial" pitchFamily="34" charset="0"/>
              <a:cs typeface="Arial" pitchFamily="34" charset="0"/>
            </a:endParaRPr>
          </a:p>
          <a:p>
            <a:pPr marL="0" indent="0">
              <a:buNone/>
            </a:pPr>
            <a:r>
              <a:rPr lang="tr-TR" sz="2200" b="1" dirty="0" smtClean="0">
                <a:solidFill>
                  <a:schemeClr val="accent5"/>
                </a:solidFill>
                <a:latin typeface="Arial" pitchFamily="34" charset="0"/>
                <a:cs typeface="Arial" pitchFamily="34" charset="0"/>
              </a:rPr>
              <a:t>Akran Değerlendirmesinin Amaçları;</a:t>
            </a:r>
          </a:p>
          <a:p>
            <a:r>
              <a:rPr lang="tr-TR" sz="2200" dirty="0" smtClean="0">
                <a:solidFill>
                  <a:schemeClr val="tx1"/>
                </a:solidFill>
                <a:latin typeface="Arial" pitchFamily="34" charset="0"/>
                <a:cs typeface="Arial" pitchFamily="34" charset="0"/>
              </a:rPr>
              <a:t>Olumlu </a:t>
            </a:r>
            <a:r>
              <a:rPr lang="tr-TR" sz="2200" dirty="0">
                <a:solidFill>
                  <a:schemeClr val="tx1"/>
                </a:solidFill>
                <a:latin typeface="Arial" pitchFamily="34" charset="0"/>
                <a:cs typeface="Arial" pitchFamily="34" charset="0"/>
              </a:rPr>
              <a:t>ve yapıcı eleştiriye açık hoşgörülü bireyler yetiştirmektir.</a:t>
            </a:r>
          </a:p>
          <a:p>
            <a:r>
              <a:rPr lang="tr-TR" sz="2200" dirty="0">
                <a:solidFill>
                  <a:schemeClr val="tx1"/>
                </a:solidFill>
                <a:latin typeface="Arial" pitchFamily="34" charset="0"/>
                <a:cs typeface="Arial" pitchFamily="34" charset="0"/>
              </a:rPr>
              <a:t>Demokrasi bilincinin gelişmesini sağlar.</a:t>
            </a:r>
          </a:p>
          <a:p>
            <a:r>
              <a:rPr lang="tr-TR" sz="2200" dirty="0" smtClean="0">
                <a:solidFill>
                  <a:schemeClr val="tx1"/>
                </a:solidFill>
                <a:latin typeface="Arial" pitchFamily="34" charset="0"/>
                <a:cs typeface="Arial" pitchFamily="34" charset="0"/>
              </a:rPr>
              <a:t>Değerlendirme ve eleştiri </a:t>
            </a:r>
            <a:r>
              <a:rPr lang="tr-TR" sz="2200" dirty="0">
                <a:solidFill>
                  <a:schemeClr val="tx1"/>
                </a:solidFill>
                <a:latin typeface="Arial" pitchFamily="34" charset="0"/>
                <a:cs typeface="Arial" pitchFamily="34" charset="0"/>
              </a:rPr>
              <a:t>kültürü oluşturur</a:t>
            </a:r>
            <a:r>
              <a:rPr lang="tr-TR" sz="2200" dirty="0" smtClean="0">
                <a:solidFill>
                  <a:schemeClr val="tx1"/>
                </a:solidFill>
                <a:latin typeface="Arial" pitchFamily="34" charset="0"/>
                <a:cs typeface="Arial" pitchFamily="34" charset="0"/>
              </a:rPr>
              <a:t>.</a:t>
            </a:r>
            <a:endParaRPr lang="tr-TR" sz="2200" dirty="0">
              <a:solidFill>
                <a:schemeClr val="tx1"/>
              </a:solidFill>
              <a:latin typeface="Arial" pitchFamily="34" charset="0"/>
              <a:cs typeface="Arial" pitchFamily="34" charset="0"/>
            </a:endParaRPr>
          </a:p>
          <a:p>
            <a:pPr marL="0" indent="0">
              <a:buNone/>
            </a:pPr>
            <a:endParaRPr lang="tr-TR" i="1" dirty="0">
              <a:solidFill>
                <a:schemeClr val="accent5"/>
              </a:solidFill>
            </a:endParaRPr>
          </a:p>
        </p:txBody>
      </p:sp>
    </p:spTree>
    <p:extLst>
      <p:ext uri="{BB962C8B-B14F-4D97-AF65-F5344CB8AC3E}">
        <p14:creationId xmlns:p14="http://schemas.microsoft.com/office/powerpoint/2010/main" val="253208735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5025" y="817587"/>
            <a:ext cx="6965245" cy="379166"/>
          </a:xfrm>
        </p:spPr>
        <p:txBody>
          <a:bodyPr>
            <a:normAutofit fontScale="90000"/>
          </a:bodyPr>
          <a:lstStyle/>
          <a:p>
            <a:r>
              <a:rPr lang="tr-TR" dirty="0" smtClean="0"/>
              <a:t>EĞİTİM FELSEFELERİ</a:t>
            </a:r>
            <a:endParaRPr lang="tr-TR" dirty="0"/>
          </a:p>
        </p:txBody>
      </p:sp>
      <p:pic>
        <p:nvPicPr>
          <p:cNvPr id="4" name="İçerik Yer Tutucusu 3"/>
          <p:cNvPicPr>
            <a:picLocks noGrp="1" noChangeAspect="1"/>
          </p:cNvPicPr>
          <p:nvPr>
            <p:ph idx="1"/>
          </p:nvPr>
        </p:nvPicPr>
        <p:blipFill>
          <a:blip r:embed="rId2"/>
          <a:stretch>
            <a:fillRect/>
          </a:stretch>
        </p:blipFill>
        <p:spPr>
          <a:xfrm>
            <a:off x="755576" y="1196753"/>
            <a:ext cx="7304694" cy="5051370"/>
          </a:xfrm>
          <a:prstGeom prst="rect">
            <a:avLst/>
          </a:prstGeom>
        </p:spPr>
      </p:pic>
      <p:pic>
        <p:nvPicPr>
          <p:cNvPr id="5" name="Resim 4"/>
          <p:cNvPicPr>
            <a:picLocks noChangeAspect="1"/>
          </p:cNvPicPr>
          <p:nvPr/>
        </p:nvPicPr>
        <p:blipFill>
          <a:blip r:embed="rId3"/>
          <a:stretch>
            <a:fillRect/>
          </a:stretch>
        </p:blipFill>
        <p:spPr>
          <a:xfrm>
            <a:off x="-37694" y="0"/>
            <a:ext cx="9181694" cy="6858000"/>
          </a:xfrm>
          <a:prstGeom prst="rect">
            <a:avLst/>
          </a:prstGeom>
        </p:spPr>
      </p:pic>
    </p:spTree>
    <p:extLst>
      <p:ext uri="{BB962C8B-B14F-4D97-AF65-F5344CB8AC3E}">
        <p14:creationId xmlns:p14="http://schemas.microsoft.com/office/powerpoint/2010/main" val="38073201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15616" y="764704"/>
            <a:ext cx="6965245" cy="523182"/>
          </a:xfrm>
        </p:spPr>
        <p:txBody>
          <a:bodyPr>
            <a:normAutofit/>
          </a:bodyPr>
          <a:lstStyle/>
          <a:p>
            <a:r>
              <a:rPr lang="tr-TR" sz="2400" dirty="0" smtClean="0">
                <a:latin typeface="Arial" pitchFamily="34" charset="0"/>
                <a:cs typeface="Arial" pitchFamily="34" charset="0"/>
              </a:rPr>
              <a:t>VELİ DEĞERLENDİRME FORMU</a:t>
            </a:r>
            <a:endParaRPr lang="tr-TR" sz="2400" dirty="0">
              <a:latin typeface="Arial" pitchFamily="34" charset="0"/>
              <a:cs typeface="Arial" pitchFamily="34"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609492390"/>
              </p:ext>
            </p:extLst>
          </p:nvPr>
        </p:nvGraphicFramePr>
        <p:xfrm>
          <a:off x="934561" y="1612233"/>
          <a:ext cx="7203440" cy="4314042"/>
        </p:xfrm>
        <a:graphic>
          <a:graphicData uri="http://schemas.openxmlformats.org/drawingml/2006/table">
            <a:tbl>
              <a:tblPr firstRow="1" firstCol="1" bandRow="1"/>
              <a:tblGrid>
                <a:gridCol w="5509647">
                  <a:extLst>
                    <a:ext uri="{9D8B030D-6E8A-4147-A177-3AD203B41FA5}">
                      <a16:colId xmlns:a16="http://schemas.microsoft.com/office/drawing/2014/main" val="20000"/>
                    </a:ext>
                  </a:extLst>
                </a:gridCol>
                <a:gridCol w="1693793">
                  <a:extLst>
                    <a:ext uri="{9D8B030D-6E8A-4147-A177-3AD203B41FA5}">
                      <a16:colId xmlns:a16="http://schemas.microsoft.com/office/drawing/2014/main" val="20001"/>
                    </a:ext>
                  </a:extLst>
                </a:gridCol>
              </a:tblGrid>
              <a:tr h="371818">
                <a:tc>
                  <a:txBody>
                    <a:bodyPr/>
                    <a:lstStyle/>
                    <a:p>
                      <a:pPr marL="292100" algn="l">
                        <a:spcAft>
                          <a:spcPts val="0"/>
                        </a:spcAft>
                      </a:pPr>
                      <a:r>
                        <a:rPr lang="tr-TR" sz="2000" b="1" kern="1200" dirty="0">
                          <a:solidFill>
                            <a:srgbClr val="000000"/>
                          </a:solidFill>
                          <a:effectLst/>
                          <a:latin typeface="Arial" pitchFamily="34" charset="0"/>
                          <a:ea typeface="+mn-ea"/>
                          <a:cs typeface="Arial" pitchFamily="34" charset="0"/>
                        </a:rPr>
                        <a:t>Çocuğunuz </a:t>
                      </a:r>
                      <a:r>
                        <a:rPr lang="tr-TR" sz="2000" b="1" kern="1200" dirty="0" smtClean="0">
                          <a:solidFill>
                            <a:srgbClr val="000000"/>
                          </a:solidFill>
                          <a:effectLst/>
                          <a:latin typeface="Arial" pitchFamily="34" charset="0"/>
                          <a:ea typeface="+mn-ea"/>
                          <a:cs typeface="Arial" pitchFamily="34" charset="0"/>
                        </a:rPr>
                        <a:t> Hasan </a:t>
                      </a:r>
                      <a:r>
                        <a:rPr lang="tr-TR" sz="2000" b="1" kern="1200" dirty="0">
                          <a:solidFill>
                            <a:srgbClr val="000000"/>
                          </a:solidFill>
                          <a:effectLst/>
                          <a:latin typeface="Arial" pitchFamily="34" charset="0"/>
                          <a:ea typeface="+mn-ea"/>
                          <a:cs typeface="Arial" pitchFamily="34" charset="0"/>
                        </a:rPr>
                        <a:t>…. İle İlgili Sorular</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495" algn="ctr">
                        <a:spcAft>
                          <a:spcPts val="0"/>
                        </a:spcAft>
                      </a:pPr>
                      <a:r>
                        <a:rPr lang="tr-TR" sz="1400" b="1" kern="1200">
                          <a:solidFill>
                            <a:srgbClr val="000000"/>
                          </a:solidFill>
                          <a:effectLst/>
                          <a:latin typeface="Franklin Gothic Book"/>
                          <a:ea typeface="+mn-ea"/>
                          <a:cs typeface="+mn-cs"/>
                        </a:rPr>
                        <a:t>Görüşleriniz</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Evde ders çalışmasını seviyor mu? </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a:solidFill>
                            <a:srgbClr val="000000"/>
                          </a:solidFill>
                          <a:effectLst/>
                          <a:latin typeface="Franklin Gothic Book"/>
                          <a:ea typeface="+mn-ea"/>
                          <a:cs typeface="+mn-cs"/>
                        </a:rPr>
                        <a:t> </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Uyarılmadan derse başlıyor mu? </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a:solidFill>
                            <a:srgbClr val="000000"/>
                          </a:solidFill>
                          <a:effectLst/>
                          <a:latin typeface="Franklin Gothic Book"/>
                          <a:ea typeface="+mn-ea"/>
                          <a:cs typeface="+mn-cs"/>
                        </a:rPr>
                        <a:t> </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Ödevini yaparken yardım istiyor mu? </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a:solidFill>
                            <a:srgbClr val="000000"/>
                          </a:solidFill>
                          <a:effectLst/>
                          <a:latin typeface="Franklin Gothic Book"/>
                          <a:ea typeface="+mn-ea"/>
                          <a:cs typeface="+mn-cs"/>
                        </a:rPr>
                        <a:t> </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Yatma saatine uyuyor mu? </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a:solidFill>
                            <a:srgbClr val="000000"/>
                          </a:solidFill>
                          <a:effectLst/>
                          <a:latin typeface="Franklin Gothic Book"/>
                          <a:ea typeface="+mn-ea"/>
                          <a:cs typeface="+mn-cs"/>
                        </a:rPr>
                        <a:t> </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Kendi eşyalarını ve odasını düzenli kullanıyor mu?</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a:solidFill>
                            <a:srgbClr val="000000"/>
                          </a:solidFill>
                          <a:effectLst/>
                          <a:latin typeface="Franklin Gothic Book"/>
                          <a:ea typeface="+mn-ea"/>
                          <a:cs typeface="+mn-cs"/>
                        </a:rPr>
                        <a:t> </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Problemlerini sizinle paylaşıyor mu?</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a:solidFill>
                            <a:srgbClr val="000000"/>
                          </a:solidFill>
                          <a:effectLst/>
                          <a:latin typeface="Franklin Gothic Book"/>
                          <a:ea typeface="+mn-ea"/>
                          <a:cs typeface="+mn-cs"/>
                        </a:rPr>
                        <a:t> </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Ders çalışmamak için mazeret üretiyor mu?</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a:solidFill>
                            <a:srgbClr val="000000"/>
                          </a:solidFill>
                          <a:effectLst/>
                          <a:latin typeface="Franklin Gothic Book"/>
                          <a:ea typeface="+mn-ea"/>
                          <a:cs typeface="+mn-cs"/>
                        </a:rPr>
                        <a:t> </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Kaç saat televizyon izliyor?</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a:solidFill>
                            <a:srgbClr val="000000"/>
                          </a:solidFill>
                          <a:effectLst/>
                          <a:latin typeface="Franklin Gothic Book"/>
                          <a:ea typeface="+mn-ea"/>
                          <a:cs typeface="+mn-cs"/>
                        </a:rPr>
                        <a:t> </a:t>
                      </a:r>
                      <a:endParaRPr lang="tr-TR" sz="11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6578">
                <a:tc>
                  <a:txBody>
                    <a:bodyPr/>
                    <a:lstStyle/>
                    <a:p>
                      <a:pPr marL="285750" lvl="0" indent="-285750">
                        <a:spcAft>
                          <a:spcPts val="0"/>
                        </a:spcAft>
                        <a:buSzPts val="1400"/>
                        <a:buFont typeface="Wingdings" pitchFamily="2" charset="2"/>
                        <a:buChar char="v"/>
                        <a:tabLst>
                          <a:tab pos="201930" algn="l"/>
                          <a:tab pos="561975" algn="l"/>
                        </a:tabLst>
                      </a:pPr>
                      <a:r>
                        <a:rPr lang="tr-TR" sz="2000" kern="1200" dirty="0">
                          <a:solidFill>
                            <a:srgbClr val="000000"/>
                          </a:solidFill>
                          <a:effectLst/>
                          <a:latin typeface="Arial" pitchFamily="34" charset="0"/>
                          <a:ea typeface="+mn-ea"/>
                          <a:cs typeface="Arial" pitchFamily="34" charset="0"/>
                        </a:rPr>
                        <a:t>Kaç saat bilgisayarla oynuyor?</a:t>
                      </a:r>
                      <a:endParaRPr lang="tr-TR" sz="20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400" kern="1200" dirty="0">
                          <a:solidFill>
                            <a:srgbClr val="000000"/>
                          </a:solidFill>
                          <a:effectLst/>
                          <a:latin typeface="Franklin Gothic Book"/>
                          <a:ea typeface="+mn-ea"/>
                          <a:cs typeface="+mn-cs"/>
                        </a:rPr>
                        <a:t> </a:t>
                      </a:r>
                      <a:endParaRPr lang="tr-TR" sz="1100" dirty="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80323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15616" y="764704"/>
            <a:ext cx="6965245" cy="523182"/>
          </a:xfrm>
        </p:spPr>
        <p:txBody>
          <a:bodyPr>
            <a:normAutofit/>
          </a:bodyPr>
          <a:lstStyle/>
          <a:p>
            <a:r>
              <a:rPr lang="tr-TR" sz="2400" dirty="0" smtClean="0">
                <a:latin typeface="Arial" pitchFamily="34" charset="0"/>
                <a:cs typeface="Arial" pitchFamily="34" charset="0"/>
              </a:rPr>
              <a:t>VELİ DEĞERLENDİRME FORMU</a:t>
            </a:r>
            <a:endParaRPr lang="tr-TR" sz="2400" dirty="0">
              <a:latin typeface="Arial" pitchFamily="34" charset="0"/>
              <a:cs typeface="Arial" pitchFamily="34" charset="0"/>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789110807"/>
              </p:ext>
            </p:extLst>
          </p:nvPr>
        </p:nvGraphicFramePr>
        <p:xfrm>
          <a:off x="683568" y="1398588"/>
          <a:ext cx="7704855" cy="4554710"/>
        </p:xfrm>
        <a:graphic>
          <a:graphicData uri="http://schemas.openxmlformats.org/drawingml/2006/table">
            <a:tbl>
              <a:tblPr firstRow="1" firstCol="1" bandRow="1"/>
              <a:tblGrid>
                <a:gridCol w="6192688">
                  <a:extLst>
                    <a:ext uri="{9D8B030D-6E8A-4147-A177-3AD203B41FA5}">
                      <a16:colId xmlns:a16="http://schemas.microsoft.com/office/drawing/2014/main" val="20000"/>
                    </a:ext>
                  </a:extLst>
                </a:gridCol>
                <a:gridCol w="1512167">
                  <a:extLst>
                    <a:ext uri="{9D8B030D-6E8A-4147-A177-3AD203B41FA5}">
                      <a16:colId xmlns:a16="http://schemas.microsoft.com/office/drawing/2014/main" val="20001"/>
                    </a:ext>
                  </a:extLst>
                </a:gridCol>
              </a:tblGrid>
              <a:tr h="400607">
                <a:tc>
                  <a:txBody>
                    <a:bodyPr/>
                    <a:lstStyle/>
                    <a:p>
                      <a:pPr marL="292100" algn="l">
                        <a:spcAft>
                          <a:spcPts val="0"/>
                        </a:spcAft>
                      </a:pPr>
                      <a:r>
                        <a:rPr lang="tr-TR" sz="1800" b="1" kern="1200" dirty="0">
                          <a:solidFill>
                            <a:srgbClr val="000000"/>
                          </a:solidFill>
                          <a:effectLst/>
                          <a:latin typeface="Arial" pitchFamily="34" charset="0"/>
                          <a:ea typeface="+mn-ea"/>
                          <a:cs typeface="Arial" pitchFamily="34" charset="0"/>
                        </a:rPr>
                        <a:t>Çocuğunuz Hasan …. İle İlgili Sorular</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495" algn="ctr">
                        <a:spcAft>
                          <a:spcPts val="0"/>
                        </a:spcAft>
                      </a:pPr>
                      <a:r>
                        <a:rPr lang="tr-TR" sz="1800" b="1" kern="1200">
                          <a:solidFill>
                            <a:srgbClr val="000000"/>
                          </a:solidFill>
                          <a:effectLst/>
                          <a:latin typeface="Arial" pitchFamily="34" charset="0"/>
                          <a:ea typeface="+mn-ea"/>
                          <a:cs typeface="Arial" pitchFamily="34" charset="0"/>
                        </a:rPr>
                        <a:t>Görüşleriniz</a:t>
                      </a:r>
                      <a:endParaRPr lang="tr-TR" sz="180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Düzenli kahvaltı yapıyor mu?</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a:solidFill>
                            <a:srgbClr val="000000"/>
                          </a:solidFill>
                          <a:effectLst/>
                          <a:latin typeface="Arial" pitchFamily="34" charset="0"/>
                          <a:ea typeface="+mn-ea"/>
                          <a:cs typeface="Arial" pitchFamily="34" charset="0"/>
                        </a:rPr>
                        <a:t> </a:t>
                      </a:r>
                      <a:endParaRPr lang="tr-TR" sz="180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Ailede sorumluluk alıyor mu?</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a:solidFill>
                            <a:srgbClr val="000000"/>
                          </a:solidFill>
                          <a:effectLst/>
                          <a:latin typeface="Arial" pitchFamily="34" charset="0"/>
                          <a:ea typeface="+mn-ea"/>
                          <a:cs typeface="Arial" pitchFamily="34" charset="0"/>
                        </a:rPr>
                        <a:t> </a:t>
                      </a:r>
                      <a:endParaRPr lang="tr-TR" sz="180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Evde sağlık ve temizlik kurallarına dikkat ediyor mu?</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a:solidFill>
                            <a:srgbClr val="000000"/>
                          </a:solidFill>
                          <a:effectLst/>
                          <a:latin typeface="Arial" pitchFamily="34" charset="0"/>
                          <a:ea typeface="+mn-ea"/>
                          <a:cs typeface="Arial" pitchFamily="34" charset="0"/>
                        </a:rPr>
                        <a:t> </a:t>
                      </a:r>
                      <a:endParaRPr lang="tr-TR" sz="180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Dışarı günlük oynama süresi ne kadar?</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dirty="0">
                          <a:solidFill>
                            <a:srgbClr val="000000"/>
                          </a:solidFill>
                          <a:effectLst/>
                          <a:latin typeface="Arial" pitchFamily="34" charset="0"/>
                          <a:ea typeface="+mn-ea"/>
                          <a:cs typeface="Arial" pitchFamily="34" charset="0"/>
                        </a:rPr>
                        <a:t> </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Günlük kitap okuyor mu?</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a:solidFill>
                            <a:srgbClr val="000000"/>
                          </a:solidFill>
                          <a:effectLst/>
                          <a:latin typeface="Arial" pitchFamily="34" charset="0"/>
                          <a:ea typeface="+mn-ea"/>
                          <a:cs typeface="Arial" pitchFamily="34" charset="0"/>
                        </a:rPr>
                        <a:t> </a:t>
                      </a:r>
                      <a:endParaRPr lang="tr-TR" sz="180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Aile olarak çocuğunuza günlük ne kadar zaman ayırıyorsunuz?</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dirty="0">
                          <a:solidFill>
                            <a:srgbClr val="000000"/>
                          </a:solidFill>
                          <a:effectLst/>
                          <a:latin typeface="Arial" pitchFamily="34" charset="0"/>
                          <a:ea typeface="+mn-ea"/>
                          <a:cs typeface="Arial" pitchFamily="34" charset="0"/>
                        </a:rPr>
                        <a:t> </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Çocuğunuz istek ve dileklerini size rahatlıkla iletebilir mi?</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a:solidFill>
                            <a:srgbClr val="000000"/>
                          </a:solidFill>
                          <a:effectLst/>
                          <a:latin typeface="Arial" pitchFamily="34" charset="0"/>
                          <a:ea typeface="+mn-ea"/>
                          <a:cs typeface="Arial" pitchFamily="34" charset="0"/>
                        </a:rPr>
                        <a:t> </a:t>
                      </a:r>
                      <a:endParaRPr lang="tr-TR" sz="180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Çocuğunuzun en yetenekli yönü nedir?</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a:solidFill>
                            <a:srgbClr val="000000"/>
                          </a:solidFill>
                          <a:effectLst/>
                          <a:latin typeface="Arial" pitchFamily="34" charset="0"/>
                          <a:ea typeface="+mn-ea"/>
                          <a:cs typeface="Arial" pitchFamily="34" charset="0"/>
                        </a:rPr>
                        <a:t> </a:t>
                      </a:r>
                      <a:endParaRPr lang="tr-TR" sz="180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Çocuğunuzdan en çok şikayetçi olduğunuz konu nedir?</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a:solidFill>
                            <a:srgbClr val="000000"/>
                          </a:solidFill>
                          <a:effectLst/>
                          <a:latin typeface="Arial" pitchFamily="34" charset="0"/>
                          <a:ea typeface="+mn-ea"/>
                          <a:cs typeface="Arial" pitchFamily="34" charset="0"/>
                        </a:rPr>
                        <a:t> </a:t>
                      </a:r>
                      <a:endParaRPr lang="tr-TR" sz="180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00607">
                <a:tc>
                  <a:txBody>
                    <a:bodyPr/>
                    <a:lstStyle/>
                    <a:p>
                      <a:pPr marL="285750" lvl="0" indent="-285750">
                        <a:spcAft>
                          <a:spcPts val="0"/>
                        </a:spcAft>
                        <a:buSzPts val="1400"/>
                        <a:buFont typeface="Wingdings" pitchFamily="2" charset="2"/>
                        <a:buChar char="v"/>
                        <a:tabLst>
                          <a:tab pos="201930" algn="l"/>
                          <a:tab pos="561975" algn="l"/>
                        </a:tabLst>
                      </a:pPr>
                      <a:r>
                        <a:rPr lang="tr-TR" sz="1800" kern="1200" dirty="0">
                          <a:solidFill>
                            <a:srgbClr val="000000"/>
                          </a:solidFill>
                          <a:effectLst/>
                          <a:latin typeface="Arial" pitchFamily="34" charset="0"/>
                          <a:ea typeface="+mn-ea"/>
                          <a:cs typeface="Arial" pitchFamily="34" charset="0"/>
                        </a:rPr>
                        <a:t>Okulumuzun başarı durumunu nasıl buluyorsunuz?</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92100">
                        <a:spcAft>
                          <a:spcPts val="0"/>
                        </a:spcAft>
                      </a:pPr>
                      <a:r>
                        <a:rPr lang="tr-TR" sz="1800" kern="1200" dirty="0">
                          <a:solidFill>
                            <a:srgbClr val="000000"/>
                          </a:solidFill>
                          <a:effectLst/>
                          <a:latin typeface="Arial" pitchFamily="34" charset="0"/>
                          <a:ea typeface="+mn-ea"/>
                          <a:cs typeface="Arial" pitchFamily="34" charset="0"/>
                        </a:rPr>
                        <a:t> </a:t>
                      </a:r>
                      <a:endParaRPr lang="tr-TR" sz="1800" dirty="0">
                        <a:effectLst/>
                        <a:latin typeface="Arial" pitchFamily="34" charset="0"/>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50035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a:latin typeface="Arial" pitchFamily="34" charset="0"/>
                <a:cs typeface="Arial" pitchFamily="34" charset="0"/>
              </a:rPr>
              <a:t>Performans Değerlendirmede Kullanılan Puanlama Yöntemleri</a:t>
            </a:r>
            <a:endParaRPr lang="tr-TR" sz="3200"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97243921"/>
              </p:ext>
            </p:extLst>
          </p:nvPr>
        </p:nvGraphicFramePr>
        <p:xfrm>
          <a:off x="1095025" y="2033504"/>
          <a:ext cx="7293399" cy="413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6391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5025" y="817587"/>
            <a:ext cx="6965245" cy="739206"/>
          </a:xfrm>
        </p:spPr>
        <p:txBody>
          <a:bodyPr>
            <a:normAutofit/>
          </a:bodyPr>
          <a:lstStyle/>
          <a:p>
            <a:r>
              <a:rPr lang="tr-TR" sz="2800" b="1" dirty="0" smtClean="0">
                <a:latin typeface="Arial" panose="020B0604020202020204" pitchFamily="34" charset="0"/>
                <a:cs typeface="Arial" panose="020B0604020202020204" pitchFamily="34" charset="0"/>
              </a:rPr>
              <a:t>KONTROL LİSTESİ</a:t>
            </a:r>
            <a:endParaRPr lang="tr-TR" sz="2800" b="1"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775046" y="1772816"/>
            <a:ext cx="7615326" cy="4320479"/>
          </a:xfrm>
          <a:prstGeom prst="rect">
            <a:avLst/>
          </a:prstGeom>
        </p:spPr>
      </p:pic>
    </p:spTree>
    <p:extLst>
      <p:ext uri="{BB962C8B-B14F-4D97-AF65-F5344CB8AC3E}">
        <p14:creationId xmlns:p14="http://schemas.microsoft.com/office/powerpoint/2010/main" val="3884388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çerik Yer Tutucusu 7"/>
          <p:cNvPicPr>
            <a:picLocks noGrp="1" noChangeAspect="1"/>
          </p:cNvPicPr>
          <p:nvPr>
            <p:ph idx="1"/>
          </p:nvPr>
        </p:nvPicPr>
        <p:blipFill>
          <a:blip r:embed="rId2"/>
          <a:stretch>
            <a:fillRect/>
          </a:stretch>
        </p:blipFill>
        <p:spPr>
          <a:xfrm>
            <a:off x="0" y="0"/>
            <a:ext cx="9144000" cy="7007207"/>
          </a:xfrm>
          <a:prstGeom prst="rect">
            <a:avLst/>
          </a:prstGeom>
        </p:spPr>
      </p:pic>
    </p:spTree>
    <p:extLst>
      <p:ext uri="{BB962C8B-B14F-4D97-AF65-F5344CB8AC3E}">
        <p14:creationId xmlns:p14="http://schemas.microsoft.com/office/powerpoint/2010/main" val="14615077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32945" y="1772816"/>
            <a:ext cx="8676457" cy="3168352"/>
          </a:xfrm>
          <a:prstGeom prst="rect">
            <a:avLst/>
          </a:prstGeom>
        </p:spPr>
      </p:pic>
    </p:spTree>
    <p:extLst>
      <p:ext uri="{BB962C8B-B14F-4D97-AF65-F5344CB8AC3E}">
        <p14:creationId xmlns:p14="http://schemas.microsoft.com/office/powerpoint/2010/main" val="1501927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latin typeface="Arial" panose="020B0604020202020204" pitchFamily="34" charset="0"/>
                <a:cs typeface="Arial" panose="020B0604020202020204" pitchFamily="34" charset="0"/>
              </a:rPr>
              <a:t>DERECELENDİRME ÖLÇEĞİ</a:t>
            </a:r>
            <a:endParaRPr lang="tr-TR" sz="3200" dirty="0"/>
          </a:p>
        </p:txBody>
      </p:sp>
      <p:sp>
        <p:nvSpPr>
          <p:cNvPr id="3" name="İçerik Yer Tutucusu 2"/>
          <p:cNvSpPr>
            <a:spLocks noGrp="1"/>
          </p:cNvSpPr>
          <p:nvPr>
            <p:ph idx="1"/>
          </p:nvPr>
        </p:nvSpPr>
        <p:spPr/>
        <p:txBody>
          <a:bodyPr>
            <a:normAutofit/>
          </a:bodyPr>
          <a:lstStyle/>
          <a:p>
            <a:pPr marL="0" indent="0">
              <a:buNone/>
            </a:pPr>
            <a:r>
              <a:rPr lang="tr-TR" dirty="0" smtClean="0"/>
              <a:t>Derecelendirme ölçekleri, bir ürünün veya performansın gözlenerek gözlem </a:t>
            </a:r>
            <a:r>
              <a:rPr lang="tr-TR" dirty="0"/>
              <a:t>sonuçlarının </a:t>
            </a:r>
            <a:r>
              <a:rPr lang="tr-TR" dirty="0" smtClean="0"/>
              <a:t>sayısal olarak belirlenmesi </a:t>
            </a:r>
            <a:r>
              <a:rPr lang="tr-TR" dirty="0"/>
              <a:t>amacıyla kullanılmaktadır.</a:t>
            </a:r>
          </a:p>
          <a:p>
            <a:pPr marL="0" indent="0">
              <a:buNone/>
            </a:pPr>
            <a:r>
              <a:rPr lang="tr-TR" dirty="0" smtClean="0"/>
              <a:t>Dereceleme </a:t>
            </a:r>
            <a:r>
              <a:rPr lang="tr-TR" dirty="0"/>
              <a:t>ölçekleri, genellikle bir kişinin kişilik özeliklerini ya da </a:t>
            </a:r>
            <a:r>
              <a:rPr lang="tr-TR" dirty="0" smtClean="0"/>
              <a:t>bir ürünün durumunu belli ölçütlere göre </a:t>
            </a:r>
            <a:r>
              <a:rPr lang="tr-TR" dirty="0"/>
              <a:t>değerlendirilmesini sağlamaktadır</a:t>
            </a:r>
            <a:r>
              <a:rPr lang="tr-TR" dirty="0" smtClean="0"/>
              <a:t>.</a:t>
            </a:r>
            <a:endParaRPr lang="tr-TR" dirty="0"/>
          </a:p>
        </p:txBody>
      </p:sp>
    </p:spTree>
    <p:extLst>
      <p:ext uri="{BB962C8B-B14F-4D97-AF65-F5344CB8AC3E}">
        <p14:creationId xmlns:p14="http://schemas.microsoft.com/office/powerpoint/2010/main" val="41730579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3569" y="817586"/>
            <a:ext cx="7376702" cy="1202485"/>
          </a:xfrm>
        </p:spPr>
        <p:txBody>
          <a:bodyPr>
            <a:normAutofit fontScale="90000"/>
          </a:bodyPr>
          <a:lstStyle/>
          <a:p>
            <a:r>
              <a:rPr lang="tr-TR" b="1" dirty="0">
                <a:latin typeface="Arial" panose="020B0604020202020204" pitchFamily="34" charset="0"/>
                <a:cs typeface="Arial" panose="020B0604020202020204" pitchFamily="34" charset="0"/>
              </a:rPr>
              <a:t>DERECELENDİRME ÖLÇEĞİ</a:t>
            </a:r>
            <a:endParaRPr lang="tr-TR" dirty="0"/>
          </a:p>
        </p:txBody>
      </p:sp>
      <p:pic>
        <p:nvPicPr>
          <p:cNvPr id="4" name="İçerik Yer Tutucusu 3"/>
          <p:cNvPicPr>
            <a:picLocks noGrp="1" noChangeAspect="1"/>
          </p:cNvPicPr>
          <p:nvPr>
            <p:ph idx="1"/>
          </p:nvPr>
        </p:nvPicPr>
        <p:blipFill>
          <a:blip r:embed="rId2"/>
          <a:stretch>
            <a:fillRect/>
          </a:stretch>
        </p:blipFill>
        <p:spPr>
          <a:xfrm>
            <a:off x="0" y="2420888"/>
            <a:ext cx="9187613" cy="2880320"/>
          </a:xfrm>
          <a:prstGeom prst="rect">
            <a:avLst/>
          </a:prstGeom>
        </p:spPr>
      </p:pic>
      <p:sp>
        <p:nvSpPr>
          <p:cNvPr id="5" name="Dikdörtgen 4"/>
          <p:cNvSpPr/>
          <p:nvPr/>
        </p:nvSpPr>
        <p:spPr>
          <a:xfrm>
            <a:off x="0" y="2420888"/>
            <a:ext cx="327585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07022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087580572"/>
              </p:ext>
            </p:extLst>
          </p:nvPr>
        </p:nvGraphicFramePr>
        <p:xfrm>
          <a:off x="827584" y="764704"/>
          <a:ext cx="7632849" cy="5301503"/>
        </p:xfrm>
        <a:graphic>
          <a:graphicData uri="http://schemas.openxmlformats.org/drawingml/2006/table">
            <a:tbl>
              <a:tblPr/>
              <a:tblGrid>
                <a:gridCol w="4320479">
                  <a:extLst>
                    <a:ext uri="{9D8B030D-6E8A-4147-A177-3AD203B41FA5}">
                      <a16:colId xmlns:a16="http://schemas.microsoft.com/office/drawing/2014/main" val="1924502734"/>
                    </a:ext>
                  </a:extLst>
                </a:gridCol>
                <a:gridCol w="519648">
                  <a:extLst>
                    <a:ext uri="{9D8B030D-6E8A-4147-A177-3AD203B41FA5}">
                      <a16:colId xmlns:a16="http://schemas.microsoft.com/office/drawing/2014/main" val="5063767"/>
                    </a:ext>
                  </a:extLst>
                </a:gridCol>
                <a:gridCol w="920512">
                  <a:extLst>
                    <a:ext uri="{9D8B030D-6E8A-4147-A177-3AD203B41FA5}">
                      <a16:colId xmlns:a16="http://schemas.microsoft.com/office/drawing/2014/main" val="829745247"/>
                    </a:ext>
                  </a:extLst>
                </a:gridCol>
                <a:gridCol w="648072">
                  <a:extLst>
                    <a:ext uri="{9D8B030D-6E8A-4147-A177-3AD203B41FA5}">
                      <a16:colId xmlns:a16="http://schemas.microsoft.com/office/drawing/2014/main" val="581838652"/>
                    </a:ext>
                  </a:extLst>
                </a:gridCol>
                <a:gridCol w="504056">
                  <a:extLst>
                    <a:ext uri="{9D8B030D-6E8A-4147-A177-3AD203B41FA5}">
                      <a16:colId xmlns:a16="http://schemas.microsoft.com/office/drawing/2014/main" val="2609401225"/>
                    </a:ext>
                  </a:extLst>
                </a:gridCol>
                <a:gridCol w="720082">
                  <a:extLst>
                    <a:ext uri="{9D8B030D-6E8A-4147-A177-3AD203B41FA5}">
                      <a16:colId xmlns:a16="http://schemas.microsoft.com/office/drawing/2014/main" val="2223121716"/>
                    </a:ext>
                  </a:extLst>
                </a:gridCol>
              </a:tblGrid>
              <a:tr h="357734">
                <a:tc gridSpan="6">
                  <a:txBody>
                    <a:bodyPr/>
                    <a:lstStyle/>
                    <a:p>
                      <a:pPr algn="ctr" fontAlgn="b"/>
                      <a:r>
                        <a:rPr lang="tr-TR" sz="2200" b="1" i="0" u="none" strike="noStrike" dirty="0" smtClean="0">
                          <a:solidFill>
                            <a:srgbClr val="000000"/>
                          </a:solidFill>
                          <a:effectLst/>
                          <a:latin typeface="Calibri" panose="020F0502020204030204" pitchFamily="34" charset="0"/>
                        </a:rPr>
                        <a:t>PERFORMANS ÖDEVİ DERECELENDİRME </a:t>
                      </a:r>
                      <a:r>
                        <a:rPr lang="tr-TR" sz="2200" b="1" i="0" u="none" strike="noStrike" dirty="0">
                          <a:solidFill>
                            <a:srgbClr val="000000"/>
                          </a:solidFill>
                          <a:effectLst/>
                          <a:latin typeface="Calibri" panose="020F0502020204030204" pitchFamily="34" charset="0"/>
                        </a:rPr>
                        <a:t>ÖLÇEĞİ</a:t>
                      </a:r>
                    </a:p>
                  </a:txBody>
                  <a:tcPr marL="7182" marR="7182" marT="7182"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841035338"/>
                  </a:ext>
                </a:extLst>
              </a:tr>
              <a:tr h="606458">
                <a:tc>
                  <a:txBody>
                    <a:bodyPr/>
                    <a:lstStyle/>
                    <a:p>
                      <a:pPr algn="ctr" fontAlgn="b"/>
                      <a:r>
                        <a:rPr lang="tr-TR" sz="2000" b="1" i="0" u="none" strike="noStrike" dirty="0">
                          <a:solidFill>
                            <a:srgbClr val="000000"/>
                          </a:solidFill>
                          <a:effectLst/>
                          <a:latin typeface="Calibri" panose="020F0502020204030204" pitchFamily="34" charset="0"/>
                        </a:rPr>
                        <a:t>Ödev </a:t>
                      </a:r>
                      <a:r>
                        <a:rPr lang="tr-TR" sz="2000" b="1" i="0" u="none" strike="noStrike" dirty="0" smtClean="0">
                          <a:solidFill>
                            <a:srgbClr val="000000"/>
                          </a:solidFill>
                          <a:effectLst/>
                          <a:latin typeface="Calibri" panose="020F0502020204030204" pitchFamily="34" charset="0"/>
                        </a:rPr>
                        <a:t>Değerlendirme </a:t>
                      </a:r>
                      <a:r>
                        <a:rPr lang="tr-TR" sz="2000" b="1" i="0" u="none" strike="noStrike" dirty="0">
                          <a:solidFill>
                            <a:srgbClr val="000000"/>
                          </a:solidFill>
                          <a:effectLst/>
                          <a:latin typeface="Calibri" panose="020F0502020204030204" pitchFamily="34" charset="0"/>
                        </a:rPr>
                        <a:t>Ölçütleri</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2000" b="1" i="0" u="none" strike="noStrike" dirty="0" smtClean="0">
                          <a:solidFill>
                            <a:srgbClr val="000000"/>
                          </a:solidFill>
                          <a:effectLst/>
                          <a:latin typeface="Calibri" panose="020F0502020204030204" pitchFamily="34" charset="0"/>
                        </a:rPr>
                        <a:t>1</a:t>
                      </a:r>
                    </a:p>
                    <a:p>
                      <a:pPr algn="ctr" fontAlgn="b"/>
                      <a:r>
                        <a:rPr lang="tr-TR" sz="2000" b="1" i="0" u="none" strike="noStrike" dirty="0" smtClean="0">
                          <a:solidFill>
                            <a:srgbClr val="000000"/>
                          </a:solidFill>
                          <a:effectLst/>
                          <a:latin typeface="Calibri" panose="020F0502020204030204" pitchFamily="34" charset="0"/>
                        </a:rPr>
                        <a:t>Hiç</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2000" b="1" i="0" u="none" strike="noStrike" dirty="0" smtClean="0">
                          <a:solidFill>
                            <a:srgbClr val="000000"/>
                          </a:solidFill>
                          <a:effectLst/>
                          <a:latin typeface="Calibri" panose="020F0502020204030204" pitchFamily="34" charset="0"/>
                        </a:rPr>
                        <a:t>2</a:t>
                      </a:r>
                    </a:p>
                    <a:p>
                      <a:pPr algn="ctr" fontAlgn="b"/>
                      <a:r>
                        <a:rPr lang="tr-TR" sz="2000" b="1" i="0" u="none" strike="noStrike" dirty="0" smtClean="0">
                          <a:solidFill>
                            <a:srgbClr val="000000"/>
                          </a:solidFill>
                          <a:effectLst/>
                          <a:latin typeface="Calibri" panose="020F0502020204030204" pitchFamily="34" charset="0"/>
                        </a:rPr>
                        <a:t>Kısmen</a:t>
                      </a:r>
                      <a:endParaRPr lang="tr-TR" sz="2000" b="0" i="0" u="none" strike="noStrike" dirty="0">
                        <a:solidFill>
                          <a:srgbClr val="000000"/>
                        </a:solidFill>
                        <a:effectLst/>
                        <a:latin typeface="Calibri" panose="020F0502020204030204" pitchFamily="34" charset="0"/>
                      </a:endParaRP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2000" b="1" i="0" u="none" strike="noStrike" dirty="0" smtClean="0">
                          <a:solidFill>
                            <a:srgbClr val="000000"/>
                          </a:solidFill>
                          <a:effectLst/>
                          <a:latin typeface="Calibri" panose="020F0502020204030204" pitchFamily="34" charset="0"/>
                        </a:rPr>
                        <a:t>3</a:t>
                      </a:r>
                    </a:p>
                    <a:p>
                      <a:pPr algn="ctr" fontAlgn="b"/>
                      <a:r>
                        <a:rPr lang="tr-TR" sz="2000" b="1" i="0" u="none" strike="noStrike" dirty="0" smtClean="0">
                          <a:solidFill>
                            <a:srgbClr val="000000"/>
                          </a:solidFill>
                          <a:effectLst/>
                          <a:latin typeface="Calibri" panose="020F0502020204030204" pitchFamily="34" charset="0"/>
                        </a:rPr>
                        <a:t>Orta</a:t>
                      </a:r>
                      <a:endParaRPr lang="tr-TR" sz="2000" b="1" i="0" u="none" strike="noStrike" dirty="0">
                        <a:solidFill>
                          <a:srgbClr val="000000"/>
                        </a:solidFill>
                        <a:effectLst/>
                        <a:latin typeface="Calibri" panose="020F0502020204030204" pitchFamily="34" charset="0"/>
                      </a:endParaRP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2000" b="1" i="0" u="none" strike="noStrike" dirty="0" smtClean="0">
                          <a:solidFill>
                            <a:srgbClr val="000000"/>
                          </a:solidFill>
                          <a:effectLst/>
                          <a:latin typeface="Calibri" panose="020F0502020204030204" pitchFamily="34" charset="0"/>
                        </a:rPr>
                        <a:t>4</a:t>
                      </a:r>
                    </a:p>
                    <a:p>
                      <a:pPr algn="ctr" fontAlgn="b"/>
                      <a:r>
                        <a:rPr lang="tr-TR" sz="2000" b="1" i="0" u="none" strike="noStrike" dirty="0" smtClean="0">
                          <a:solidFill>
                            <a:srgbClr val="000000"/>
                          </a:solidFill>
                          <a:effectLst/>
                          <a:latin typeface="Calibri" panose="020F0502020204030204" pitchFamily="34" charset="0"/>
                        </a:rPr>
                        <a:t>İyi</a:t>
                      </a:r>
                      <a:endParaRPr lang="tr-TR" sz="2000" b="1" i="0" u="none" strike="noStrike" dirty="0">
                        <a:solidFill>
                          <a:srgbClr val="000000"/>
                        </a:solidFill>
                        <a:effectLst/>
                        <a:latin typeface="Calibri" panose="020F0502020204030204" pitchFamily="34" charset="0"/>
                      </a:endParaRP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2000" b="1" i="0" u="none" strike="noStrike" dirty="0" smtClean="0">
                          <a:solidFill>
                            <a:srgbClr val="000000"/>
                          </a:solidFill>
                          <a:effectLst/>
                          <a:latin typeface="Calibri" panose="020F0502020204030204" pitchFamily="34" charset="0"/>
                        </a:rPr>
                        <a:t>5</a:t>
                      </a:r>
                    </a:p>
                    <a:p>
                      <a:pPr marL="0" marR="0" indent="0" algn="ctr" defTabSz="914400" rtl="0" eaLnBrk="1" fontAlgn="b" latinLnBrk="0" hangingPunct="1">
                        <a:lnSpc>
                          <a:spcPct val="100000"/>
                        </a:lnSpc>
                        <a:spcBef>
                          <a:spcPts val="0"/>
                        </a:spcBef>
                        <a:spcAft>
                          <a:spcPts val="0"/>
                        </a:spcAft>
                        <a:buClrTx/>
                        <a:buSzTx/>
                        <a:buFontTx/>
                        <a:buNone/>
                        <a:tabLst/>
                        <a:defRPr/>
                      </a:pPr>
                      <a:r>
                        <a:rPr lang="tr-TR" sz="2000" b="1" i="0" u="none" strike="noStrike" dirty="0" smtClean="0">
                          <a:solidFill>
                            <a:srgbClr val="000000"/>
                          </a:solidFill>
                          <a:effectLst/>
                          <a:latin typeface="Calibri" panose="020F0502020204030204" pitchFamily="34" charset="0"/>
                        </a:rPr>
                        <a:t>Çok iyi</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249622"/>
                  </a:ext>
                </a:extLst>
              </a:tr>
              <a:tr h="380900">
                <a:tc>
                  <a:txBody>
                    <a:bodyPr/>
                    <a:lstStyle/>
                    <a:p>
                      <a:pPr algn="l" fontAlgn="ctr"/>
                      <a:r>
                        <a:rPr lang="tr-TR" sz="2000" b="0" i="0" u="none" strike="noStrike" dirty="0" smtClean="0">
                          <a:solidFill>
                            <a:srgbClr val="000000"/>
                          </a:solidFill>
                          <a:effectLst/>
                          <a:latin typeface="Calibri" panose="020F0502020204030204" pitchFamily="34" charset="0"/>
                        </a:rPr>
                        <a:t>1. Çalışma </a:t>
                      </a:r>
                      <a:r>
                        <a:rPr lang="tr-TR" sz="2000" b="0" i="0" u="none" strike="noStrike" dirty="0">
                          <a:solidFill>
                            <a:srgbClr val="000000"/>
                          </a:solidFill>
                          <a:effectLst/>
                          <a:latin typeface="Calibri" panose="020F0502020204030204" pitchFamily="34" charset="0"/>
                        </a:rPr>
                        <a:t>planı ve uygulama</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229686"/>
                  </a:ext>
                </a:extLst>
              </a:tr>
              <a:tr h="472872">
                <a:tc>
                  <a:txBody>
                    <a:bodyPr/>
                    <a:lstStyle/>
                    <a:p>
                      <a:pPr marL="265113" indent="-265113" algn="l" fontAlgn="ctr"/>
                      <a:r>
                        <a:rPr lang="tr-TR" sz="1900" b="0" i="0" u="none" strike="noStrike" dirty="0" smtClean="0">
                          <a:solidFill>
                            <a:srgbClr val="000000"/>
                          </a:solidFill>
                          <a:effectLst/>
                          <a:latin typeface="Calibri" panose="020F0502020204030204" pitchFamily="34" charset="0"/>
                        </a:rPr>
                        <a:t>2. Ders </a:t>
                      </a:r>
                      <a:r>
                        <a:rPr lang="tr-TR" sz="1900" b="0" i="0" u="none" strike="noStrike" dirty="0">
                          <a:solidFill>
                            <a:srgbClr val="000000"/>
                          </a:solidFill>
                          <a:effectLst/>
                          <a:latin typeface="Calibri" panose="020F0502020204030204" pitchFamily="34" charset="0"/>
                        </a:rPr>
                        <a:t>öğretmeni ve kaynak kişilerle işbirliği</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881148"/>
                  </a:ext>
                </a:extLst>
              </a:tr>
              <a:tr h="380900">
                <a:tc>
                  <a:txBody>
                    <a:bodyPr/>
                    <a:lstStyle/>
                    <a:p>
                      <a:pPr algn="l" fontAlgn="ctr"/>
                      <a:r>
                        <a:rPr lang="tr-TR" sz="2000" b="0" i="0" u="none" strike="noStrike" dirty="0" smtClean="0">
                          <a:solidFill>
                            <a:srgbClr val="000000"/>
                          </a:solidFill>
                          <a:effectLst/>
                          <a:latin typeface="Calibri" panose="020F0502020204030204" pitchFamily="34" charset="0"/>
                        </a:rPr>
                        <a:t>3. Ödevi </a:t>
                      </a:r>
                      <a:r>
                        <a:rPr lang="tr-TR" sz="2000" b="0" i="0" u="none" strike="noStrike" dirty="0">
                          <a:solidFill>
                            <a:srgbClr val="000000"/>
                          </a:solidFill>
                          <a:effectLst/>
                          <a:latin typeface="Calibri" panose="020F0502020204030204" pitchFamily="34" charset="0"/>
                        </a:rPr>
                        <a:t>özenle yapma</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233247"/>
                  </a:ext>
                </a:extLst>
              </a:tr>
              <a:tr h="380900">
                <a:tc>
                  <a:txBody>
                    <a:bodyPr/>
                    <a:lstStyle/>
                    <a:p>
                      <a:pPr algn="l" fontAlgn="ctr"/>
                      <a:r>
                        <a:rPr lang="tr-TR" sz="2000" b="0" i="0" u="none" strike="noStrike" dirty="0" smtClean="0">
                          <a:solidFill>
                            <a:srgbClr val="000000"/>
                          </a:solidFill>
                          <a:effectLst/>
                          <a:latin typeface="Calibri" panose="020F0502020204030204" pitchFamily="34" charset="0"/>
                        </a:rPr>
                        <a:t>4. Değişik </a:t>
                      </a:r>
                      <a:r>
                        <a:rPr lang="tr-TR" sz="2000" b="0" i="0" u="none" strike="noStrike" dirty="0">
                          <a:solidFill>
                            <a:srgbClr val="000000"/>
                          </a:solidFill>
                          <a:effectLst/>
                          <a:latin typeface="Calibri" panose="020F0502020204030204" pitchFamily="34" charset="0"/>
                        </a:rPr>
                        <a:t>kaynaklardan yararlanma</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540285"/>
                  </a:ext>
                </a:extLst>
              </a:tr>
              <a:tr h="380900">
                <a:tc>
                  <a:txBody>
                    <a:bodyPr/>
                    <a:lstStyle/>
                    <a:p>
                      <a:pPr algn="l" fontAlgn="ctr"/>
                      <a:r>
                        <a:rPr lang="tr-TR" sz="2000" b="0" i="0" u="none" strike="noStrike" dirty="0" smtClean="0">
                          <a:solidFill>
                            <a:srgbClr val="000000"/>
                          </a:solidFill>
                          <a:effectLst/>
                          <a:latin typeface="Calibri" panose="020F0502020204030204" pitchFamily="34" charset="0"/>
                        </a:rPr>
                        <a:t>5. İçeriğin </a:t>
                      </a:r>
                      <a:r>
                        <a:rPr lang="tr-TR" sz="2000" b="0" i="0" u="none" strike="noStrike" dirty="0">
                          <a:solidFill>
                            <a:srgbClr val="000000"/>
                          </a:solidFill>
                          <a:effectLst/>
                          <a:latin typeface="Calibri" panose="020F0502020204030204" pitchFamily="34" charset="0"/>
                        </a:rPr>
                        <a:t>doğruluğu</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496348"/>
                  </a:ext>
                </a:extLst>
              </a:tr>
              <a:tr h="400054">
                <a:tc>
                  <a:txBody>
                    <a:bodyPr/>
                    <a:lstStyle/>
                    <a:p>
                      <a:pPr algn="l" fontAlgn="ctr"/>
                      <a:r>
                        <a:rPr lang="tr-TR" sz="1900" b="0" i="0" u="none" strike="noStrike" dirty="0" smtClean="0">
                          <a:solidFill>
                            <a:srgbClr val="000000"/>
                          </a:solidFill>
                          <a:effectLst/>
                          <a:latin typeface="Calibri" panose="020F0502020204030204" pitchFamily="34" charset="0"/>
                        </a:rPr>
                        <a:t>6. Gerekli </a:t>
                      </a:r>
                      <a:r>
                        <a:rPr lang="tr-TR" sz="1900" b="0" i="0" u="none" strike="noStrike" dirty="0">
                          <a:solidFill>
                            <a:srgbClr val="000000"/>
                          </a:solidFill>
                          <a:effectLst/>
                          <a:latin typeface="Calibri" panose="020F0502020204030204" pitchFamily="34" charset="0"/>
                        </a:rPr>
                        <a:t>araştırma verilerini kullanabilme</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477396"/>
                  </a:ext>
                </a:extLst>
              </a:tr>
              <a:tr h="432048">
                <a:tc>
                  <a:txBody>
                    <a:bodyPr/>
                    <a:lstStyle/>
                    <a:p>
                      <a:pPr marL="265113" indent="-265113" algn="l" fontAlgn="ctr"/>
                      <a:r>
                        <a:rPr lang="tr-TR" sz="1800" b="0" i="0" u="none" strike="noStrike" dirty="0" smtClean="0">
                          <a:solidFill>
                            <a:srgbClr val="000000"/>
                          </a:solidFill>
                          <a:effectLst/>
                          <a:latin typeface="Calibri" panose="020F0502020204030204" pitchFamily="34" charset="0"/>
                        </a:rPr>
                        <a:t>7. Düzgün </a:t>
                      </a:r>
                      <a:r>
                        <a:rPr lang="tr-TR" sz="1800" b="0" i="0" u="none" strike="noStrike" dirty="0">
                          <a:solidFill>
                            <a:srgbClr val="000000"/>
                          </a:solidFill>
                          <a:effectLst/>
                          <a:latin typeface="Calibri" panose="020F0502020204030204" pitchFamily="34" charset="0"/>
                        </a:rPr>
                        <a:t>ifade kullanılması ve anlaşılabilir olma</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808433"/>
                  </a:ext>
                </a:extLst>
              </a:tr>
              <a:tr h="499409">
                <a:tc>
                  <a:txBody>
                    <a:bodyPr/>
                    <a:lstStyle/>
                    <a:p>
                      <a:pPr algn="l" fontAlgn="ctr"/>
                      <a:r>
                        <a:rPr lang="tr-TR" sz="1800" b="0" i="0" u="none" strike="noStrike" dirty="0" smtClean="0">
                          <a:solidFill>
                            <a:srgbClr val="000000"/>
                          </a:solidFill>
                          <a:effectLst/>
                          <a:latin typeface="Calibri" panose="020F0502020204030204" pitchFamily="34" charset="0"/>
                        </a:rPr>
                        <a:t>8. Yazım </a:t>
                      </a:r>
                      <a:r>
                        <a:rPr lang="tr-TR" sz="1800" b="0" i="0" u="none" strike="noStrike" dirty="0">
                          <a:solidFill>
                            <a:srgbClr val="000000"/>
                          </a:solidFill>
                          <a:effectLst/>
                          <a:latin typeface="Calibri" panose="020F0502020204030204" pitchFamily="34" charset="0"/>
                        </a:rPr>
                        <a:t>kuralları ve özel kurallara uygunluğu</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141217"/>
                  </a:ext>
                </a:extLst>
              </a:tr>
              <a:tr h="380900">
                <a:tc>
                  <a:txBody>
                    <a:bodyPr/>
                    <a:lstStyle/>
                    <a:p>
                      <a:pPr algn="l" fontAlgn="ctr"/>
                      <a:r>
                        <a:rPr lang="tr-TR" sz="2000" b="0" i="0" u="none" strike="noStrike" dirty="0" smtClean="0">
                          <a:solidFill>
                            <a:srgbClr val="000000"/>
                          </a:solidFill>
                          <a:effectLst/>
                          <a:latin typeface="Calibri" panose="020F0502020204030204" pitchFamily="34" charset="0"/>
                        </a:rPr>
                        <a:t>9. Sonuçların </a:t>
                      </a:r>
                      <a:r>
                        <a:rPr lang="tr-TR" sz="2000" b="0" i="0" u="none" strike="noStrike" dirty="0">
                          <a:solidFill>
                            <a:srgbClr val="000000"/>
                          </a:solidFill>
                          <a:effectLst/>
                          <a:latin typeface="Calibri" panose="020F0502020204030204" pitchFamily="34" charset="0"/>
                        </a:rPr>
                        <a:t>doğruluk derecesi</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9024528"/>
                  </a:ext>
                </a:extLst>
              </a:tr>
              <a:tr h="380900">
                <a:tc>
                  <a:txBody>
                    <a:bodyPr/>
                    <a:lstStyle/>
                    <a:p>
                      <a:pPr algn="l" fontAlgn="ctr"/>
                      <a:r>
                        <a:rPr lang="tr-TR" sz="2000" b="0" i="0" u="none" strike="noStrike" dirty="0" smtClean="0">
                          <a:solidFill>
                            <a:srgbClr val="000000"/>
                          </a:solidFill>
                          <a:effectLst/>
                          <a:latin typeface="Calibri" panose="020F0502020204030204" pitchFamily="34" charset="0"/>
                        </a:rPr>
                        <a:t>10. Tertip</a:t>
                      </a:r>
                      <a:r>
                        <a:rPr lang="tr-TR" sz="2000" b="0" i="0" u="none" strike="noStrike" dirty="0">
                          <a:solidFill>
                            <a:srgbClr val="000000"/>
                          </a:solidFill>
                          <a:effectLst/>
                          <a:latin typeface="Calibri" panose="020F0502020204030204" pitchFamily="34" charset="0"/>
                        </a:rPr>
                        <a:t>, düzen, estetik görünüm</a:t>
                      </a:r>
                    </a:p>
                  </a:txBody>
                  <a:tcPr marL="7182" marR="7182" marT="7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22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400" b="0" i="0" u="none" strike="noStrike" dirty="0">
                          <a:solidFill>
                            <a:srgbClr val="000000"/>
                          </a:solidFill>
                          <a:effectLst/>
                          <a:latin typeface="Calibri" panose="020F0502020204030204" pitchFamily="34" charset="0"/>
                        </a:rPr>
                        <a:t> </a:t>
                      </a:r>
                    </a:p>
                  </a:txBody>
                  <a:tcPr marL="7182" marR="7182" marT="71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660802"/>
                  </a:ext>
                </a:extLst>
              </a:tr>
            </a:tbl>
          </a:graphicData>
        </a:graphic>
      </p:graphicFrame>
    </p:spTree>
    <p:extLst>
      <p:ext uri="{BB962C8B-B14F-4D97-AF65-F5344CB8AC3E}">
        <p14:creationId xmlns:p14="http://schemas.microsoft.com/office/powerpoint/2010/main" val="12822957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smtClean="0">
                <a:latin typeface="Century Gothic"/>
              </a:rPr>
              <a:t>RUBRİK: </a:t>
            </a:r>
            <a:r>
              <a:rPr lang="tr-TR" b="1" dirty="0">
                <a:latin typeface="Century Gothic"/>
              </a:rPr>
              <a:t>Dereceli Puanlama Ölçeği</a:t>
            </a:r>
            <a:endParaRPr lang="tr-TR" dirty="0"/>
          </a:p>
        </p:txBody>
      </p:sp>
      <p:sp>
        <p:nvSpPr>
          <p:cNvPr id="4" name="İçerik Yer Tutucusu 3"/>
          <p:cNvSpPr>
            <a:spLocks noGrp="1"/>
          </p:cNvSpPr>
          <p:nvPr>
            <p:ph idx="1"/>
          </p:nvPr>
        </p:nvSpPr>
        <p:spPr>
          <a:xfrm>
            <a:off x="827584" y="2119257"/>
            <a:ext cx="7488832" cy="3603812"/>
          </a:xfrm>
        </p:spPr>
        <p:txBody>
          <a:bodyPr/>
          <a:lstStyle/>
          <a:p>
            <a:r>
              <a:rPr lang="tr-TR" dirty="0" smtClean="0"/>
              <a:t>Rubrik, </a:t>
            </a:r>
            <a:r>
              <a:rPr lang="tr-TR" dirty="0"/>
              <a:t>belirlenmiş ölçütler takımına dayalı olarak öğrenci performansının değerlendirilmesi amacıyla geliştirilmiş puanlama </a:t>
            </a:r>
            <a:r>
              <a:rPr lang="tr-TR" dirty="0" smtClean="0"/>
              <a:t>yönergeleridir. </a:t>
            </a:r>
          </a:p>
          <a:p>
            <a:endParaRPr lang="tr-TR" dirty="0" smtClean="0"/>
          </a:p>
          <a:p>
            <a:r>
              <a:rPr lang="tr-TR" dirty="0" smtClean="0"/>
              <a:t>Dereceli </a:t>
            </a:r>
            <a:r>
              <a:rPr lang="tr-TR" dirty="0"/>
              <a:t>puanlama anahtarı, performansı tanımlayan ölçütleri içeren puanlama rehberidir. Herhangi bir çalışmanın puanlanması için geliştirilmiş ölçütleri içeren bir araçtır. </a:t>
            </a:r>
            <a:endParaRPr lang="tr-TR" dirty="0" smtClean="0"/>
          </a:p>
          <a:p>
            <a:r>
              <a:rPr lang="tr-TR" dirty="0" smtClean="0"/>
              <a:t>.</a:t>
            </a:r>
          </a:p>
        </p:txBody>
      </p:sp>
    </p:spTree>
    <p:extLst>
      <p:ext uri="{BB962C8B-B14F-4D97-AF65-F5344CB8AC3E}">
        <p14:creationId xmlns:p14="http://schemas.microsoft.com/office/powerpoint/2010/main" val="3764785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65088" y="0"/>
            <a:ext cx="9078911" cy="6858000"/>
          </a:xfrm>
          <a:prstGeom prst="rect">
            <a:avLst/>
          </a:prstGeom>
        </p:spPr>
      </p:pic>
      <p:sp>
        <p:nvSpPr>
          <p:cNvPr id="5" name="Metin kutusu 4"/>
          <p:cNvSpPr txBox="1"/>
          <p:nvPr/>
        </p:nvSpPr>
        <p:spPr>
          <a:xfrm>
            <a:off x="4609765" y="1532825"/>
            <a:ext cx="3600400" cy="523220"/>
          </a:xfrm>
          <a:prstGeom prst="rect">
            <a:avLst/>
          </a:prstGeom>
          <a:noFill/>
        </p:spPr>
        <p:txBody>
          <a:bodyPr wrap="square" rtlCol="0">
            <a:spAutoFit/>
          </a:bodyPr>
          <a:lstStyle/>
          <a:p>
            <a:r>
              <a:rPr lang="tr-TR" sz="2800" b="1" dirty="0" smtClean="0">
                <a:latin typeface="Arial" panose="020B0604020202020204" pitchFamily="34" charset="0"/>
                <a:cs typeface="Arial" panose="020B0604020202020204" pitchFamily="34" charset="0"/>
              </a:rPr>
              <a:t>(Perennialism)</a:t>
            </a:r>
            <a:endParaRPr lang="tr-T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4945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692696"/>
            <a:ext cx="7560840" cy="5544616"/>
          </a:xfrm>
        </p:spPr>
      </p:pic>
      <p:sp>
        <p:nvSpPr>
          <p:cNvPr id="5" name="Metin kutusu 4"/>
          <p:cNvSpPr txBox="1"/>
          <p:nvPr/>
        </p:nvSpPr>
        <p:spPr>
          <a:xfrm>
            <a:off x="2699792" y="1340768"/>
            <a:ext cx="1728192" cy="523220"/>
          </a:xfrm>
          <a:prstGeom prst="rect">
            <a:avLst/>
          </a:prstGeom>
          <a:noFill/>
        </p:spPr>
        <p:txBody>
          <a:bodyPr wrap="square" rtlCol="0">
            <a:spAutoFit/>
          </a:bodyPr>
          <a:lstStyle/>
          <a:p>
            <a:r>
              <a:rPr lang="tr-TR" sz="2800" b="1" dirty="0" smtClean="0">
                <a:latin typeface="Arial" panose="020B0604020202020204" pitchFamily="34" charset="0"/>
                <a:cs typeface="Arial" panose="020B0604020202020204" pitchFamily="34" charset="0"/>
              </a:rPr>
              <a:t>Rubrik</a:t>
            </a:r>
            <a:endParaRPr lang="tr-T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078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latin typeface="Arial" panose="020B0604020202020204" pitchFamily="34" charset="0"/>
                <a:cs typeface="Arial" panose="020B0604020202020204" pitchFamily="34" charset="0"/>
              </a:rPr>
              <a:t>Ruprikler ile Ürün ve Süreç Değerlendirmesi</a:t>
            </a:r>
            <a:endParaRPr lang="tr-TR" sz="3200"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1095025" y="2119257"/>
            <a:ext cx="7221391" cy="3603812"/>
          </a:xfrm>
        </p:spPr>
        <p:txBody>
          <a:bodyPr/>
          <a:lstStyle/>
          <a:p>
            <a:pPr>
              <a:spcAft>
                <a:spcPts val="600"/>
              </a:spcAft>
            </a:pPr>
            <a:r>
              <a:rPr lang="tr-TR" b="1" dirty="0"/>
              <a:t>Süreç değerlendirme</a:t>
            </a:r>
            <a:r>
              <a:rPr lang="tr-TR" dirty="0"/>
              <a:t>: Örneğin bir müzik </a:t>
            </a:r>
            <a:r>
              <a:rPr lang="tr-TR" dirty="0" smtClean="0"/>
              <a:t>enstrümanını </a:t>
            </a:r>
            <a:r>
              <a:rPr lang="tr-TR" dirty="0"/>
              <a:t>çalmak, sınıfa bir sunum yapmak yabancı dilde iletişim kurmak, bağımsız çalışma becerisi</a:t>
            </a:r>
            <a:r>
              <a:rPr lang="tr-TR" dirty="0" smtClean="0"/>
              <a:t>, Kuran-ı Kerim’i </a:t>
            </a:r>
            <a:r>
              <a:rPr lang="tr-TR" dirty="0"/>
              <a:t>sesli okuma çalışmaları gibi.</a:t>
            </a:r>
          </a:p>
          <a:p>
            <a:pPr>
              <a:spcAft>
                <a:spcPts val="600"/>
              </a:spcAft>
            </a:pPr>
            <a:r>
              <a:rPr lang="tr-TR" b="1" dirty="0" smtClean="0"/>
              <a:t>Ürün (sonuç) </a:t>
            </a:r>
            <a:r>
              <a:rPr lang="tr-TR" b="1" dirty="0"/>
              <a:t>değerlendirme</a:t>
            </a:r>
            <a:r>
              <a:rPr lang="tr-TR" dirty="0"/>
              <a:t>: </a:t>
            </a:r>
            <a:r>
              <a:rPr lang="tr-TR" dirty="0" smtClean="0"/>
              <a:t>Örneğin, yapılan bir resim, proje raporu, makale, yazılan hutbe, bir materyal vb.</a:t>
            </a:r>
            <a:endParaRPr lang="tr-TR" dirty="0"/>
          </a:p>
          <a:p>
            <a:endParaRPr lang="tr-TR" dirty="0"/>
          </a:p>
        </p:txBody>
      </p:sp>
    </p:spTree>
    <p:extLst>
      <p:ext uri="{BB962C8B-B14F-4D97-AF65-F5344CB8AC3E}">
        <p14:creationId xmlns:p14="http://schemas.microsoft.com/office/powerpoint/2010/main" val="24885601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81134" y="548680"/>
            <a:ext cx="6965245" cy="1202485"/>
          </a:xfrm>
        </p:spPr>
        <p:txBody>
          <a:bodyPr>
            <a:normAutofit/>
          </a:bodyPr>
          <a:lstStyle/>
          <a:p>
            <a:r>
              <a:rPr lang="tr-TR" sz="2800" b="1" dirty="0">
                <a:latin typeface="Arial" panose="020B0604020202020204" pitchFamily="34" charset="0"/>
                <a:cs typeface="Arial" panose="020B0604020202020204" pitchFamily="34" charset="0"/>
              </a:rPr>
              <a:t>Dereceli Puanlama Anahtarı </a:t>
            </a:r>
            <a:r>
              <a:rPr lang="tr-TR" sz="2800" b="1" dirty="0" smtClean="0">
                <a:latin typeface="Arial" panose="020B0604020202020204" pitchFamily="34" charset="0"/>
                <a:cs typeface="Arial" panose="020B0604020202020204" pitchFamily="34" charset="0"/>
              </a:rPr>
              <a:t>(Rubrik) Kullanmanın </a:t>
            </a:r>
            <a:r>
              <a:rPr lang="tr-TR" sz="2800" b="1" dirty="0">
                <a:latin typeface="Arial" panose="020B0604020202020204" pitchFamily="34" charset="0"/>
                <a:cs typeface="Arial" panose="020B0604020202020204" pitchFamily="34" charset="0"/>
              </a:rPr>
              <a:t>Nedenleri</a:t>
            </a:r>
            <a:endParaRPr lang="tr-TR" sz="2800"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34500" y="1717742"/>
            <a:ext cx="7409908" cy="4231538"/>
          </a:xfrm>
        </p:spPr>
        <p:txBody>
          <a:bodyPr>
            <a:noAutofit/>
          </a:bodyPr>
          <a:lstStyle/>
          <a:p>
            <a:pPr>
              <a:lnSpc>
                <a:spcPct val="120000"/>
              </a:lnSpc>
              <a:spcBef>
                <a:spcPts val="0"/>
              </a:spcBef>
              <a:spcAft>
                <a:spcPts val="600"/>
              </a:spcAft>
            </a:pPr>
            <a:r>
              <a:rPr lang="tr-TR" sz="2200" dirty="0" smtClean="0">
                <a:latin typeface="Arial" panose="020B0604020202020204" pitchFamily="34" charset="0"/>
                <a:cs typeface="Arial" panose="020B0604020202020204" pitchFamily="34" charset="0"/>
              </a:rPr>
              <a:t>Öğrenciler dereceli puanlama anahtarının kriterlerini önceden bildikleri için ürettikleri </a:t>
            </a:r>
            <a:r>
              <a:rPr lang="tr-TR" sz="2200" dirty="0">
                <a:latin typeface="Arial" panose="020B0604020202020204" pitchFamily="34" charset="0"/>
                <a:cs typeface="Arial" panose="020B0604020202020204" pitchFamily="34" charset="0"/>
              </a:rPr>
              <a:t>ürünün sorumluluğunu daha fazla duyarlar. </a:t>
            </a:r>
            <a:endParaRPr lang="tr-TR" sz="2200" dirty="0" smtClean="0">
              <a:latin typeface="Arial" panose="020B0604020202020204" pitchFamily="34" charset="0"/>
              <a:cs typeface="Arial" panose="020B0604020202020204" pitchFamily="34" charset="0"/>
            </a:endParaRPr>
          </a:p>
          <a:p>
            <a:pPr>
              <a:lnSpc>
                <a:spcPct val="120000"/>
              </a:lnSpc>
              <a:spcBef>
                <a:spcPts val="0"/>
              </a:spcBef>
              <a:spcAft>
                <a:spcPts val="600"/>
              </a:spcAft>
            </a:pPr>
            <a:r>
              <a:rPr lang="tr-TR" sz="2200" dirty="0" smtClean="0">
                <a:latin typeface="Arial" panose="020B0604020202020204" pitchFamily="34" charset="0"/>
                <a:cs typeface="Arial" panose="020B0604020202020204" pitchFamily="34" charset="0"/>
              </a:rPr>
              <a:t>Öğrencilere </a:t>
            </a:r>
            <a:r>
              <a:rPr lang="tr-TR" sz="2200" dirty="0">
                <a:latin typeface="Arial" panose="020B0604020202020204" pitchFamily="34" charset="0"/>
                <a:cs typeface="Arial" panose="020B0604020202020204" pitchFamily="34" charset="0"/>
              </a:rPr>
              <a:t>bir ödevi tamamlarken kendi performanslarını değerlendirebilecekleri standartlar ve ölçütler sağlar. </a:t>
            </a:r>
          </a:p>
          <a:p>
            <a:pPr>
              <a:lnSpc>
                <a:spcPct val="120000"/>
              </a:lnSpc>
              <a:spcBef>
                <a:spcPts val="0"/>
              </a:spcBef>
              <a:spcAft>
                <a:spcPts val="600"/>
              </a:spcAft>
            </a:pPr>
            <a:r>
              <a:rPr lang="tr-TR" sz="2200" dirty="0" smtClean="0">
                <a:latin typeface="Arial" panose="020B0604020202020204" pitchFamily="34" charset="0"/>
                <a:cs typeface="Arial" panose="020B0604020202020204" pitchFamily="34" charset="0"/>
              </a:rPr>
              <a:t>Öğretmenlerin </a:t>
            </a:r>
            <a:r>
              <a:rPr lang="tr-TR" sz="2200" dirty="0">
                <a:latin typeface="Arial" panose="020B0604020202020204" pitchFamily="34" charset="0"/>
                <a:cs typeface="Arial" panose="020B0604020202020204" pitchFamily="34" charset="0"/>
              </a:rPr>
              <a:t>puanlama için harcadıkları zamanın azalmasına katkıda bulunur. </a:t>
            </a:r>
            <a:r>
              <a:rPr lang="tr-TR" sz="2200" dirty="0" smtClean="0">
                <a:latin typeface="Arial" panose="020B0604020202020204" pitchFamily="34" charset="0"/>
                <a:cs typeface="Arial" panose="020B0604020202020204" pitchFamily="34" charset="0"/>
              </a:rPr>
              <a:t>Öğretmenin </a:t>
            </a:r>
            <a:r>
              <a:rPr lang="tr-TR" sz="2200" dirty="0">
                <a:latin typeface="Arial" panose="020B0604020202020204" pitchFamily="34" charset="0"/>
                <a:cs typeface="Arial" panose="020B0604020202020204" pitchFamily="34" charset="0"/>
              </a:rPr>
              <a:t>öğrenci çalışmalarını değerlendirmelerini basitleştirir. </a:t>
            </a:r>
            <a:endParaRPr lang="tr-TR" sz="2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847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9592" y="817586"/>
            <a:ext cx="7513323" cy="1202485"/>
          </a:xfrm>
        </p:spPr>
        <p:txBody>
          <a:bodyPr>
            <a:normAutofit/>
          </a:bodyPr>
          <a:lstStyle/>
          <a:p>
            <a:r>
              <a:rPr lang="tr-TR" sz="2800" b="1" dirty="0" smtClean="0">
                <a:latin typeface="Century Gothic"/>
              </a:rPr>
              <a:t>Rubrik: Dereceli Puanlama Ölçeği</a:t>
            </a:r>
            <a:endParaRPr lang="tr-TR" sz="2800" b="1" dirty="0"/>
          </a:p>
        </p:txBody>
      </p:sp>
      <p:sp>
        <p:nvSpPr>
          <p:cNvPr id="3" name="İçerik Yer Tutucusu 2"/>
          <p:cNvSpPr>
            <a:spLocks noGrp="1"/>
          </p:cNvSpPr>
          <p:nvPr>
            <p:ph idx="1"/>
          </p:nvPr>
        </p:nvSpPr>
        <p:spPr>
          <a:xfrm>
            <a:off x="1068099" y="1960619"/>
            <a:ext cx="7344816" cy="3603812"/>
          </a:xfrm>
        </p:spPr>
        <p:txBody>
          <a:bodyPr>
            <a:normAutofit fontScale="92500" lnSpcReduction="20000"/>
          </a:bodyPr>
          <a:lstStyle/>
          <a:p>
            <a:pPr marL="342900" lvl="0" indent="-342900" defTabSz="457200">
              <a:spcBef>
                <a:spcPts val="1000"/>
              </a:spcBef>
              <a:buClr>
                <a:srgbClr val="B31166"/>
              </a:buClr>
              <a:buSzPct val="80000"/>
              <a:buFont typeface="Wingdings 3" charset="2"/>
              <a:buChar char=""/>
            </a:pPr>
            <a:r>
              <a:rPr lang="tr-TR" altLang="en-US" dirty="0">
                <a:latin typeface="Arial" pitchFamily="34" charset="0"/>
                <a:cs typeface="Arial" pitchFamily="34" charset="0"/>
              </a:rPr>
              <a:t>Öğrenciye verilen bir etkinlik veya ödevin puanlanmasının nasıl yapılacağının ödev ile birlikte öğrenciye bildirilmesi öğrenci için oldukça faydalı bir uygulamadır</a:t>
            </a:r>
            <a:r>
              <a:rPr lang="en-US" altLang="en-US" dirty="0">
                <a:latin typeface="Arial" pitchFamily="34" charset="0"/>
                <a:cs typeface="Arial" pitchFamily="34" charset="0"/>
              </a:rPr>
              <a:t>.</a:t>
            </a:r>
            <a:endParaRPr lang="tr-TR" dirty="0">
              <a:latin typeface="Arial" pitchFamily="34" charset="0"/>
              <a:cs typeface="Arial" pitchFamily="34" charset="0"/>
            </a:endParaRPr>
          </a:p>
          <a:p>
            <a:pPr marL="0" lvl="0" indent="0" defTabSz="457200">
              <a:spcBef>
                <a:spcPts val="1000"/>
              </a:spcBef>
              <a:buClr>
                <a:srgbClr val="B31166"/>
              </a:buClr>
              <a:buSzPct val="80000"/>
              <a:buNone/>
            </a:pPr>
            <a:r>
              <a:rPr lang="tr-TR" altLang="en-US" dirty="0" smtClean="0">
                <a:latin typeface="Arial" pitchFamily="34" charset="0"/>
                <a:cs typeface="Arial" pitchFamily="34" charset="0"/>
              </a:rPr>
              <a:t>Dereceli puanlama anahtarı;</a:t>
            </a:r>
            <a:endParaRPr lang="tr-TR" dirty="0" smtClean="0">
              <a:latin typeface="Arial" pitchFamily="34" charset="0"/>
              <a:cs typeface="Arial" pitchFamily="34" charset="0"/>
            </a:endParaRPr>
          </a:p>
          <a:p>
            <a:pPr marL="342900" lvl="0" indent="-342900" defTabSz="457200">
              <a:spcBef>
                <a:spcPts val="1000"/>
              </a:spcBef>
              <a:buClr>
                <a:srgbClr val="B31166"/>
              </a:buClr>
              <a:buSzPct val="80000"/>
              <a:buFont typeface="Wingdings 3" charset="2"/>
              <a:buChar char=""/>
            </a:pPr>
            <a:r>
              <a:rPr lang="tr-TR" altLang="en-US" dirty="0" smtClean="0">
                <a:latin typeface="Arial" pitchFamily="34" charset="0"/>
                <a:cs typeface="Arial" pitchFamily="34" charset="0"/>
              </a:rPr>
              <a:t>a) değerlendirme ölçütleri</a:t>
            </a:r>
            <a:endParaRPr lang="tr-TR" dirty="0" smtClean="0">
              <a:latin typeface="Arial" pitchFamily="34" charset="0"/>
              <a:cs typeface="Arial" pitchFamily="34" charset="0"/>
            </a:endParaRPr>
          </a:p>
          <a:p>
            <a:pPr marL="342900" lvl="0" indent="-342900" defTabSz="457200">
              <a:spcBef>
                <a:spcPts val="1000"/>
              </a:spcBef>
              <a:buClr>
                <a:srgbClr val="B31166"/>
              </a:buClr>
              <a:buSzPct val="80000"/>
              <a:buFont typeface="Wingdings 3" charset="2"/>
              <a:buChar char=""/>
            </a:pPr>
            <a:r>
              <a:rPr lang="tr-TR" altLang="en-US" dirty="0" smtClean="0">
                <a:latin typeface="Arial" pitchFamily="34" charset="0"/>
                <a:cs typeface="Arial" pitchFamily="34" charset="0"/>
              </a:rPr>
              <a:t>b) performans düzeyleri</a:t>
            </a:r>
            <a:endParaRPr lang="tr-TR" dirty="0" smtClean="0">
              <a:latin typeface="Arial" pitchFamily="34" charset="0"/>
              <a:cs typeface="Arial" pitchFamily="34" charset="0"/>
            </a:endParaRPr>
          </a:p>
          <a:p>
            <a:pPr marL="342900" lvl="0" indent="-342900" defTabSz="457200">
              <a:spcBef>
                <a:spcPts val="1000"/>
              </a:spcBef>
              <a:buClr>
                <a:srgbClr val="B31166"/>
              </a:buClr>
              <a:buSzPct val="80000"/>
              <a:buFont typeface="Wingdings 3" charset="2"/>
              <a:buChar char=""/>
            </a:pPr>
            <a:r>
              <a:rPr lang="tr-TR" altLang="en-US" dirty="0" smtClean="0">
                <a:latin typeface="Arial" pitchFamily="34" charset="0"/>
                <a:cs typeface="Arial" pitchFamily="34" charset="0"/>
              </a:rPr>
              <a:t>c) ölçüt tanımlamaları</a:t>
            </a:r>
            <a:endParaRPr lang="tr-TR" dirty="0" smtClean="0">
              <a:latin typeface="Arial" pitchFamily="34" charset="0"/>
              <a:cs typeface="Arial" pitchFamily="34" charset="0"/>
            </a:endParaRPr>
          </a:p>
          <a:p>
            <a:pPr marL="342900" lvl="0" indent="-342900" defTabSz="457200">
              <a:spcBef>
                <a:spcPts val="1000"/>
              </a:spcBef>
              <a:buClr>
                <a:srgbClr val="B31166"/>
              </a:buClr>
              <a:buSzPct val="80000"/>
              <a:buFont typeface="Wingdings 3" charset="2"/>
              <a:buChar char=""/>
            </a:pPr>
            <a:r>
              <a:rPr lang="tr-TR" altLang="en-US" dirty="0" smtClean="0">
                <a:latin typeface="Arial" pitchFamily="34" charset="0"/>
                <a:cs typeface="Arial" pitchFamily="34" charset="0"/>
              </a:rPr>
              <a:t>d) puanlama stratejisi </a:t>
            </a:r>
          </a:p>
          <a:p>
            <a:pPr marL="0" lvl="0" indent="0" defTabSz="457200">
              <a:spcBef>
                <a:spcPts val="1000"/>
              </a:spcBef>
              <a:buClr>
                <a:srgbClr val="B31166"/>
              </a:buClr>
              <a:buSzPct val="80000"/>
              <a:buNone/>
            </a:pPr>
            <a:r>
              <a:rPr lang="tr-TR" altLang="en-US" dirty="0" smtClean="0">
                <a:latin typeface="Arial" pitchFamily="34" charset="0"/>
                <a:cs typeface="Arial" pitchFamily="34" charset="0"/>
              </a:rPr>
              <a:t>olarak dört bölümden oluşur.</a:t>
            </a:r>
            <a:endParaRPr lang="tr-TR" dirty="0" smtClean="0">
              <a:latin typeface="Arial" pitchFamily="34" charset="0"/>
              <a:cs typeface="Arial" pitchFamily="34" charset="0"/>
            </a:endParaRPr>
          </a:p>
          <a:p>
            <a:endParaRPr lang="tr-TR" dirty="0"/>
          </a:p>
        </p:txBody>
      </p:sp>
    </p:spTree>
    <p:extLst>
      <p:ext uri="{BB962C8B-B14F-4D97-AF65-F5344CB8AC3E}">
        <p14:creationId xmlns:p14="http://schemas.microsoft.com/office/powerpoint/2010/main" val="5313859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5024" y="692696"/>
            <a:ext cx="6965245" cy="667198"/>
          </a:xfrm>
        </p:spPr>
        <p:txBody>
          <a:bodyPr>
            <a:normAutofit fontScale="90000"/>
          </a:bodyPr>
          <a:lstStyle/>
          <a:p>
            <a:r>
              <a:rPr lang="tr-TR" sz="2800" b="1" dirty="0">
                <a:latin typeface="Arial" panose="020B0604020202020204" pitchFamily="34" charset="0"/>
                <a:cs typeface="Arial" panose="020B0604020202020204" pitchFamily="34" charset="0"/>
              </a:rPr>
              <a:t>Dereceli Puanlama </a:t>
            </a:r>
            <a:r>
              <a:rPr lang="tr-TR" sz="2800" b="1" dirty="0" smtClean="0">
                <a:latin typeface="Arial" panose="020B0604020202020204" pitchFamily="34" charset="0"/>
                <a:cs typeface="Arial" panose="020B0604020202020204" pitchFamily="34" charset="0"/>
              </a:rPr>
              <a:t>Anahtarı (</a:t>
            </a:r>
            <a:r>
              <a:rPr lang="tr-TR" sz="2800" b="1" dirty="0" err="1" smtClean="0">
                <a:latin typeface="Arial" panose="020B0604020202020204" pitchFamily="34" charset="0"/>
                <a:cs typeface="Arial" panose="020B0604020202020204" pitchFamily="34" charset="0"/>
              </a:rPr>
              <a:t>Rubrik</a:t>
            </a:r>
            <a:r>
              <a:rPr lang="tr-TR" sz="2800" b="1" dirty="0" smtClean="0">
                <a:latin typeface="Arial" panose="020B0604020202020204" pitchFamily="34" charset="0"/>
                <a:cs typeface="Arial" panose="020B0604020202020204" pitchFamily="34" charset="0"/>
              </a:rPr>
              <a:t>) </a:t>
            </a:r>
            <a:br>
              <a:rPr lang="tr-TR" sz="2800" b="1" dirty="0" smtClean="0">
                <a:latin typeface="Arial" panose="020B0604020202020204" pitchFamily="34" charset="0"/>
                <a:cs typeface="Arial" panose="020B0604020202020204" pitchFamily="34" charset="0"/>
              </a:rPr>
            </a:br>
            <a:r>
              <a:rPr lang="tr-TR" sz="2800" b="1" dirty="0" smtClean="0">
                <a:latin typeface="Arial" panose="020B0604020202020204" pitchFamily="34" charset="0"/>
                <a:cs typeface="Arial" panose="020B0604020202020204" pitchFamily="34" charset="0"/>
              </a:rPr>
              <a:t>Geliştirme </a:t>
            </a:r>
            <a:r>
              <a:rPr lang="tr-TR" sz="2800" b="1" dirty="0">
                <a:latin typeface="Arial" panose="020B0604020202020204" pitchFamily="34" charset="0"/>
                <a:cs typeface="Arial" panose="020B0604020202020204" pitchFamily="34" charset="0"/>
              </a:rPr>
              <a:t>Aşamaları</a:t>
            </a:r>
            <a:endParaRPr lang="tr-TR" sz="2800"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755576" y="1484784"/>
            <a:ext cx="7632848" cy="4752528"/>
          </a:xfrm>
        </p:spPr>
        <p:txBody>
          <a:bodyPr>
            <a:noAutofit/>
          </a:bodyPr>
          <a:lstStyle/>
          <a:p>
            <a:pPr>
              <a:lnSpc>
                <a:spcPct val="120000"/>
              </a:lnSpc>
              <a:spcBef>
                <a:spcPts val="0"/>
              </a:spcBef>
              <a:spcAft>
                <a:spcPts val="600"/>
              </a:spcAft>
              <a:buFont typeface="Wingdings" panose="05000000000000000000" pitchFamily="2" charset="2"/>
              <a:buChar char="Ø"/>
            </a:pPr>
            <a:r>
              <a:rPr lang="tr-TR" sz="2100" dirty="0" smtClean="0">
                <a:latin typeface="Arial" panose="020B0604020202020204" pitchFamily="34" charset="0"/>
                <a:cs typeface="Arial" panose="020B0604020202020204" pitchFamily="34" charset="0"/>
              </a:rPr>
              <a:t>Ölçeğin </a:t>
            </a:r>
            <a:r>
              <a:rPr lang="tr-TR" sz="2100" dirty="0">
                <a:latin typeface="Arial" panose="020B0604020202020204" pitchFamily="34" charset="0"/>
                <a:cs typeface="Arial" panose="020B0604020202020204" pitchFamily="34" charset="0"/>
              </a:rPr>
              <a:t>ne amaçla geliştirileceğinin belirlenmesi, </a:t>
            </a:r>
            <a:endParaRPr lang="tr-TR" sz="2100" dirty="0" smtClean="0">
              <a:latin typeface="Arial" panose="020B0604020202020204" pitchFamily="34" charset="0"/>
              <a:cs typeface="Arial" panose="020B0604020202020204" pitchFamily="34" charset="0"/>
            </a:endParaRPr>
          </a:p>
          <a:p>
            <a:pPr>
              <a:lnSpc>
                <a:spcPct val="120000"/>
              </a:lnSpc>
              <a:spcBef>
                <a:spcPts val="0"/>
              </a:spcBef>
              <a:spcAft>
                <a:spcPts val="600"/>
              </a:spcAft>
              <a:buFont typeface="Wingdings" panose="05000000000000000000" pitchFamily="2" charset="2"/>
              <a:buChar char="Ø"/>
            </a:pPr>
            <a:r>
              <a:rPr lang="tr-TR" sz="2100" dirty="0" smtClean="0">
                <a:latin typeface="Arial" panose="020B0604020202020204" pitchFamily="34" charset="0"/>
                <a:cs typeface="Arial" panose="020B0604020202020204" pitchFamily="34" charset="0"/>
              </a:rPr>
              <a:t>Puanlama </a:t>
            </a:r>
            <a:r>
              <a:rPr lang="tr-TR" sz="2100" dirty="0">
                <a:latin typeface="Arial" panose="020B0604020202020204" pitchFamily="34" charset="0"/>
                <a:cs typeface="Arial" panose="020B0604020202020204" pitchFamily="34" charset="0"/>
              </a:rPr>
              <a:t>anahtarına karar </a:t>
            </a:r>
            <a:r>
              <a:rPr lang="tr-TR" sz="2100" dirty="0" smtClean="0">
                <a:latin typeface="Arial" panose="020B0604020202020204" pitchFamily="34" charset="0"/>
                <a:cs typeface="Arial" panose="020B0604020202020204" pitchFamily="34" charset="0"/>
              </a:rPr>
              <a:t>verilmesi, </a:t>
            </a:r>
          </a:p>
          <a:p>
            <a:pPr>
              <a:lnSpc>
                <a:spcPct val="120000"/>
              </a:lnSpc>
              <a:spcBef>
                <a:spcPts val="0"/>
              </a:spcBef>
              <a:spcAft>
                <a:spcPts val="600"/>
              </a:spcAft>
              <a:buFont typeface="Wingdings" panose="05000000000000000000" pitchFamily="2" charset="2"/>
              <a:buChar char="Ø"/>
            </a:pPr>
            <a:r>
              <a:rPr lang="tr-TR" sz="2100" dirty="0" smtClean="0">
                <a:latin typeface="Arial" panose="020B0604020202020204" pitchFamily="34" charset="0"/>
                <a:cs typeface="Arial" panose="020B0604020202020204" pitchFamily="34" charset="0"/>
              </a:rPr>
              <a:t>Ölçütlerin tanımlanması, </a:t>
            </a:r>
          </a:p>
          <a:p>
            <a:pPr>
              <a:lnSpc>
                <a:spcPct val="120000"/>
              </a:lnSpc>
              <a:spcBef>
                <a:spcPts val="0"/>
              </a:spcBef>
              <a:spcAft>
                <a:spcPts val="600"/>
              </a:spcAft>
              <a:buFont typeface="Wingdings" panose="05000000000000000000" pitchFamily="2" charset="2"/>
              <a:buChar char="Ø"/>
            </a:pPr>
            <a:r>
              <a:rPr lang="tr-TR" sz="2100" dirty="0" smtClean="0">
                <a:latin typeface="Arial" panose="020B0604020202020204" pitchFamily="34" charset="0"/>
                <a:cs typeface="Arial" panose="020B0604020202020204" pitchFamily="34" charset="0"/>
              </a:rPr>
              <a:t>Davranış</a:t>
            </a:r>
            <a:r>
              <a:rPr lang="tr-TR" sz="2100" dirty="0">
                <a:latin typeface="Arial" panose="020B0604020202020204" pitchFamily="34" charset="0"/>
                <a:cs typeface="Arial" panose="020B0604020202020204" pitchFamily="34" charset="0"/>
              </a:rPr>
              <a:t>, ürün yada her bir becerinin yeterlik düzeyi için kısa ölçütler </a:t>
            </a:r>
            <a:r>
              <a:rPr lang="tr-TR" sz="2100" dirty="0" smtClean="0">
                <a:latin typeface="Arial" panose="020B0604020202020204" pitchFamily="34" charset="0"/>
                <a:cs typeface="Arial" panose="020B0604020202020204" pitchFamily="34" charset="0"/>
              </a:rPr>
              <a:t>yazılır. Burada </a:t>
            </a:r>
            <a:r>
              <a:rPr lang="tr-TR" sz="2100" dirty="0">
                <a:latin typeface="Arial" panose="020B0604020202020204" pitchFamily="34" charset="0"/>
                <a:cs typeface="Arial" panose="020B0604020202020204" pitchFamily="34" charset="0"/>
              </a:rPr>
              <a:t>önemli olan yeterlik düzeylerini tanımlamak ve düzeyler arasında ölçütleri iyi ayırt </a:t>
            </a:r>
            <a:r>
              <a:rPr lang="tr-TR" sz="2100" dirty="0" smtClean="0">
                <a:latin typeface="Arial" panose="020B0604020202020204" pitchFamily="34" charset="0"/>
                <a:cs typeface="Arial" panose="020B0604020202020204" pitchFamily="34" charset="0"/>
              </a:rPr>
              <a:t>edebilmektir, </a:t>
            </a:r>
          </a:p>
          <a:p>
            <a:pPr>
              <a:lnSpc>
                <a:spcPct val="120000"/>
              </a:lnSpc>
              <a:spcBef>
                <a:spcPts val="0"/>
              </a:spcBef>
              <a:spcAft>
                <a:spcPts val="600"/>
              </a:spcAft>
              <a:buFont typeface="Wingdings" panose="05000000000000000000" pitchFamily="2" charset="2"/>
              <a:buChar char="Ø"/>
            </a:pPr>
            <a:r>
              <a:rPr lang="tr-TR" sz="2100" dirty="0" smtClean="0">
                <a:latin typeface="Arial" panose="020B0604020202020204" pitchFamily="34" charset="0"/>
                <a:cs typeface="Arial" panose="020B0604020202020204" pitchFamily="34" charset="0"/>
              </a:rPr>
              <a:t>Kullanılacak </a:t>
            </a:r>
            <a:r>
              <a:rPr lang="tr-TR" sz="2100" dirty="0">
                <a:latin typeface="Arial" panose="020B0604020202020204" pitchFamily="34" charset="0"/>
                <a:cs typeface="Arial" panose="020B0604020202020204" pitchFamily="34" charset="0"/>
              </a:rPr>
              <a:t>ölçeğin taslağının hazırlanması, </a:t>
            </a:r>
            <a:endParaRPr lang="tr-TR" sz="2100" dirty="0" smtClean="0">
              <a:latin typeface="Arial" panose="020B0604020202020204" pitchFamily="34" charset="0"/>
              <a:cs typeface="Arial" panose="020B0604020202020204" pitchFamily="34" charset="0"/>
            </a:endParaRPr>
          </a:p>
          <a:p>
            <a:pPr>
              <a:lnSpc>
                <a:spcPct val="120000"/>
              </a:lnSpc>
              <a:spcBef>
                <a:spcPts val="0"/>
              </a:spcBef>
              <a:spcAft>
                <a:spcPts val="600"/>
              </a:spcAft>
              <a:buFont typeface="Wingdings" panose="05000000000000000000" pitchFamily="2" charset="2"/>
              <a:buChar char="Ø"/>
            </a:pPr>
            <a:r>
              <a:rPr lang="tr-TR" sz="2100" dirty="0" smtClean="0">
                <a:latin typeface="Arial" panose="020B0604020202020204" pitchFamily="34" charset="0"/>
                <a:cs typeface="Arial" panose="020B0604020202020204" pitchFamily="34" charset="0"/>
              </a:rPr>
              <a:t>Taslak </a:t>
            </a:r>
            <a:r>
              <a:rPr lang="tr-TR" sz="2100" dirty="0">
                <a:latin typeface="Arial" panose="020B0604020202020204" pitchFamily="34" charset="0"/>
                <a:cs typeface="Arial" panose="020B0604020202020204" pitchFamily="34" charset="0"/>
              </a:rPr>
              <a:t>üzerinde gerekli düzeltmelerin yapılması için öğrenci ve öğretmen görüşlerinin </a:t>
            </a:r>
            <a:r>
              <a:rPr lang="tr-TR" sz="2100" dirty="0" smtClean="0">
                <a:latin typeface="Arial" panose="020B0604020202020204" pitchFamily="34" charset="0"/>
                <a:cs typeface="Arial" panose="020B0604020202020204" pitchFamily="34" charset="0"/>
              </a:rPr>
              <a:t>alınması, </a:t>
            </a:r>
          </a:p>
          <a:p>
            <a:pPr>
              <a:lnSpc>
                <a:spcPct val="120000"/>
              </a:lnSpc>
              <a:spcBef>
                <a:spcPts val="0"/>
              </a:spcBef>
              <a:spcAft>
                <a:spcPts val="600"/>
              </a:spcAft>
              <a:buFont typeface="Wingdings" panose="05000000000000000000" pitchFamily="2" charset="2"/>
              <a:buChar char="Ø"/>
            </a:pPr>
            <a:r>
              <a:rPr lang="tr-TR" sz="2100" dirty="0" smtClean="0">
                <a:latin typeface="Arial" panose="020B0604020202020204" pitchFamily="34" charset="0"/>
                <a:cs typeface="Arial" panose="020B0604020202020204" pitchFamily="34" charset="0"/>
              </a:rPr>
              <a:t>Uygulamadan </a:t>
            </a:r>
            <a:r>
              <a:rPr lang="tr-TR" sz="2100" dirty="0">
                <a:latin typeface="Arial" panose="020B0604020202020204" pitchFamily="34" charset="0"/>
                <a:cs typeface="Arial" panose="020B0604020202020204" pitchFamily="34" charset="0"/>
              </a:rPr>
              <a:t>sonra tutarlık ve güvenirliğin </a:t>
            </a:r>
            <a:r>
              <a:rPr lang="tr-TR" sz="2100" dirty="0" smtClean="0">
                <a:latin typeface="Arial" panose="020B0604020202020204" pitchFamily="34" charset="0"/>
                <a:cs typeface="Arial" panose="020B0604020202020204" pitchFamily="34" charset="0"/>
              </a:rPr>
              <a:t>belirlenmesi.</a:t>
            </a:r>
            <a:endParaRPr lang="tr-TR"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072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5025" y="817587"/>
            <a:ext cx="6965245" cy="667198"/>
          </a:xfrm>
        </p:spPr>
        <p:txBody>
          <a:bodyPr>
            <a:normAutofit/>
          </a:bodyPr>
          <a:lstStyle/>
          <a:p>
            <a:r>
              <a:rPr lang="tr-TR" sz="3200" b="1" dirty="0">
                <a:latin typeface="Arial" panose="020B0604020202020204" pitchFamily="34" charset="0"/>
                <a:cs typeface="Arial" panose="020B0604020202020204" pitchFamily="34" charset="0"/>
              </a:rPr>
              <a:t>Holistik </a:t>
            </a:r>
            <a:r>
              <a:rPr lang="tr-TR" sz="3200" b="1" dirty="0" smtClean="0">
                <a:latin typeface="Arial" panose="020B0604020202020204" pitchFamily="34" charset="0"/>
                <a:cs typeface="Arial" panose="020B0604020202020204" pitchFamily="34" charset="0"/>
              </a:rPr>
              <a:t>ve Analitik </a:t>
            </a:r>
            <a:r>
              <a:rPr lang="tr-TR" sz="3200" b="1" dirty="0">
                <a:latin typeface="Arial" panose="020B0604020202020204" pitchFamily="34" charset="0"/>
                <a:cs typeface="Arial" panose="020B0604020202020204" pitchFamily="34" charset="0"/>
              </a:rPr>
              <a:t>Rubrik</a:t>
            </a:r>
            <a:endParaRPr lang="tr-TR" sz="3200"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899592" y="1772816"/>
            <a:ext cx="7344816" cy="3950253"/>
          </a:xfrm>
        </p:spPr>
        <p:txBody>
          <a:bodyPr>
            <a:normAutofit fontScale="92500" lnSpcReduction="10000"/>
          </a:bodyPr>
          <a:lstStyle/>
          <a:p>
            <a:r>
              <a:rPr lang="tr-TR" b="1" dirty="0" smtClean="0"/>
              <a:t>Holistik </a:t>
            </a:r>
            <a:r>
              <a:rPr lang="tr-TR" b="1" dirty="0"/>
              <a:t>Rubrik: </a:t>
            </a:r>
            <a:r>
              <a:rPr lang="tr-TR" dirty="0"/>
              <a:t>Önceden tanımlanmış başarı ölçütlerine göre </a:t>
            </a:r>
            <a:r>
              <a:rPr lang="tr-TR" dirty="0" smtClean="0"/>
              <a:t>öğrencinin </a:t>
            </a:r>
            <a:r>
              <a:rPr lang="tr-TR" dirty="0"/>
              <a:t>belli bir </a:t>
            </a:r>
            <a:r>
              <a:rPr lang="tr-TR" dirty="0" smtClean="0"/>
              <a:t>etkinlik </a:t>
            </a:r>
            <a:r>
              <a:rPr lang="tr-TR" dirty="0"/>
              <a:t>ya da çalışmadaki genel başarısını ölçen tek taraflı rubrikleridir.</a:t>
            </a:r>
          </a:p>
          <a:p>
            <a:endParaRPr lang="tr-TR" dirty="0"/>
          </a:p>
          <a:p>
            <a:r>
              <a:rPr lang="tr-TR" b="1" dirty="0"/>
              <a:t>Analitik Rubrik:</a:t>
            </a:r>
            <a:r>
              <a:rPr lang="tr-TR" dirty="0"/>
              <a:t>  Başarı satırlarının sütunlar halinde, ölçüm kriterlerinin satırlar halinde yazıldığı iki boyutlu rubrikleridir. </a:t>
            </a:r>
            <a:endParaRPr lang="tr-TR" dirty="0" smtClean="0"/>
          </a:p>
          <a:p>
            <a:r>
              <a:rPr lang="tr-TR" dirty="0" smtClean="0"/>
              <a:t>Öğrencinin </a:t>
            </a:r>
            <a:r>
              <a:rPr lang="tr-TR" dirty="0"/>
              <a:t>performansının tek bir rubrik kullanarak çok boyutlu ölçülmesini sağlar. Farklı kriterlere farklı değerler atanabilir. </a:t>
            </a:r>
          </a:p>
          <a:p>
            <a:endParaRPr lang="tr-TR" dirty="0"/>
          </a:p>
        </p:txBody>
      </p:sp>
    </p:spTree>
    <p:extLst>
      <p:ext uri="{BB962C8B-B14F-4D97-AF65-F5344CB8AC3E}">
        <p14:creationId xmlns:p14="http://schemas.microsoft.com/office/powerpoint/2010/main" val="1404832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764704"/>
            <a:ext cx="734481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899592" y="1287996"/>
            <a:ext cx="1584176" cy="369332"/>
          </a:xfrm>
          <a:prstGeom prst="rect">
            <a:avLst/>
          </a:prstGeom>
          <a:noFill/>
        </p:spPr>
        <p:txBody>
          <a:bodyPr wrap="square" rtlCol="0">
            <a:spAutoFit/>
          </a:bodyPr>
          <a:lstStyle/>
          <a:p>
            <a:r>
              <a:rPr lang="tr-TR" b="1" dirty="0" smtClean="0"/>
              <a:t>(Rubrik)</a:t>
            </a:r>
            <a:endParaRPr lang="tr-TR" b="1" dirty="0"/>
          </a:p>
        </p:txBody>
      </p:sp>
    </p:spTree>
    <p:extLst>
      <p:ext uri="{BB962C8B-B14F-4D97-AF65-F5344CB8AC3E}">
        <p14:creationId xmlns:p14="http://schemas.microsoft.com/office/powerpoint/2010/main" val="261576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799785" y="836712"/>
            <a:ext cx="7546022" cy="5472608"/>
          </a:xfrm>
          <a:prstGeom prst="rect">
            <a:avLst/>
          </a:prstGeom>
        </p:spPr>
      </p:pic>
    </p:spTree>
    <p:extLst>
      <p:ext uri="{BB962C8B-B14F-4D97-AF65-F5344CB8AC3E}">
        <p14:creationId xmlns:p14="http://schemas.microsoft.com/office/powerpoint/2010/main" val="42837590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99592" y="764704"/>
            <a:ext cx="7416824" cy="5472608"/>
          </a:xfrm>
        </p:spPr>
        <p:txBody>
          <a:bodyPr>
            <a:normAutofit/>
          </a:bodyPr>
          <a:lstStyle/>
          <a:p>
            <a:r>
              <a:rPr lang="tr-TR" dirty="0"/>
              <a:t>Analitik rubrikler daha çok süreç değerlendirmesi üzerinde dururken, holistik rubrikler genel olarak sonuç değerlendirmesi üzerinde dururlar. </a:t>
            </a:r>
          </a:p>
          <a:p>
            <a:r>
              <a:rPr lang="tr-TR" dirty="0" smtClean="0"/>
              <a:t>Holistik </a:t>
            </a:r>
            <a:r>
              <a:rPr lang="tr-TR" dirty="0"/>
              <a:t>rubriklerde daha çok sonuçta gerçekleşmesi </a:t>
            </a:r>
            <a:r>
              <a:rPr lang="tr-TR" dirty="0" smtClean="0"/>
              <a:t>istenen performansın </a:t>
            </a:r>
            <a:r>
              <a:rPr lang="tr-TR" dirty="0"/>
              <a:t>gerçekleşme durumuna bakılmaktadır. </a:t>
            </a:r>
          </a:p>
          <a:p>
            <a:r>
              <a:rPr lang="tr-TR" dirty="0"/>
              <a:t>Süreç değerlendirmede analitik rubrik, sonuç değerlendirmesinde ise holistik rubrik kullanılmasıyla birlikte bir ödev aynı zamanda hem analitik </a:t>
            </a:r>
            <a:r>
              <a:rPr lang="tr-TR" dirty="0" smtClean="0"/>
              <a:t>hem de </a:t>
            </a:r>
            <a:r>
              <a:rPr lang="tr-TR" dirty="0"/>
              <a:t>holistik rubrik ile değerlendirilebilir.</a:t>
            </a:r>
          </a:p>
          <a:p>
            <a:r>
              <a:rPr lang="tr-TR" dirty="0"/>
              <a:t>Analitik rubrikler performansın alt parçalarının puanlanmasını içerirken, holistik rubrikler davranışı bütün olarak değerlendirip, ürünü veya sonucu değerlendirmede kullanılır.</a:t>
            </a:r>
          </a:p>
          <a:p>
            <a:endParaRPr lang="tr-TR" dirty="0"/>
          </a:p>
        </p:txBody>
      </p:sp>
    </p:spTree>
    <p:extLst>
      <p:ext uri="{BB962C8B-B14F-4D97-AF65-F5344CB8AC3E}">
        <p14:creationId xmlns:p14="http://schemas.microsoft.com/office/powerpoint/2010/main" val="748684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908720"/>
            <a:ext cx="7704856" cy="5184572"/>
          </a:xfrm>
        </p:spPr>
      </p:pic>
    </p:spTree>
    <p:extLst>
      <p:ext uri="{BB962C8B-B14F-4D97-AF65-F5344CB8AC3E}">
        <p14:creationId xmlns:p14="http://schemas.microsoft.com/office/powerpoint/2010/main" val="344976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0"/>
            <a:ext cx="9143999" cy="6858000"/>
          </a:xfrm>
          <a:prstGeom prst="rect">
            <a:avLst/>
          </a:prstGeom>
        </p:spPr>
      </p:pic>
      <p:pic>
        <p:nvPicPr>
          <p:cNvPr id="5" name="Resim 4"/>
          <p:cNvPicPr>
            <a:picLocks noChangeAspect="1"/>
          </p:cNvPicPr>
          <p:nvPr/>
        </p:nvPicPr>
        <p:blipFill>
          <a:blip r:embed="rId3"/>
          <a:stretch>
            <a:fillRect/>
          </a:stretch>
        </p:blipFill>
        <p:spPr>
          <a:xfrm>
            <a:off x="-78162" y="260648"/>
            <a:ext cx="9222162" cy="6597352"/>
          </a:xfrm>
          <a:prstGeom prst="rect">
            <a:avLst/>
          </a:prstGeom>
        </p:spPr>
      </p:pic>
    </p:spTree>
    <p:extLst>
      <p:ext uri="{BB962C8B-B14F-4D97-AF65-F5344CB8AC3E}">
        <p14:creationId xmlns:p14="http://schemas.microsoft.com/office/powerpoint/2010/main" val="23991775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836712"/>
            <a:ext cx="7056784" cy="1008112"/>
          </a:xfrm>
        </p:spPr>
        <p:txBody>
          <a:bodyPr>
            <a:normAutofit fontScale="90000"/>
          </a:bodyPr>
          <a:lstStyle/>
          <a:p>
            <a:r>
              <a:rPr lang="tr-TR" sz="3600" b="1" dirty="0" smtClean="0">
                <a:latin typeface="Arial" pitchFamily="34" charset="0"/>
                <a:cs typeface="Arial" pitchFamily="34" charset="0"/>
              </a:rPr>
              <a:t>Diğer Alternatif Değerlendirme Yöntem ve Teknikleri</a:t>
            </a:r>
            <a:endParaRPr lang="tr-TR" sz="3600" b="1" dirty="0">
              <a:latin typeface="Arial" pitchFamily="34" charset="0"/>
              <a:cs typeface="Arial" pitchFamily="34" charset="0"/>
            </a:endParaRPr>
          </a:p>
        </p:txBody>
      </p:sp>
      <p:sp>
        <p:nvSpPr>
          <p:cNvPr id="4" name="Metin kutusu 3"/>
          <p:cNvSpPr txBox="1"/>
          <p:nvPr/>
        </p:nvSpPr>
        <p:spPr>
          <a:xfrm>
            <a:off x="1552854" y="1988840"/>
            <a:ext cx="6552728" cy="3954929"/>
          </a:xfrm>
          <a:prstGeom prst="rect">
            <a:avLst/>
          </a:prstGeom>
          <a:noFill/>
        </p:spPr>
        <p:txBody>
          <a:bodyPr wrap="square" rtlCol="0">
            <a:spAutoFit/>
          </a:bodyPr>
          <a:lstStyle/>
          <a:p>
            <a:pPr marL="342900" indent="-342900">
              <a:spcBef>
                <a:spcPts val="600"/>
              </a:spcBef>
              <a:buFont typeface="Wingdings" pitchFamily="2" charset="2"/>
              <a:buChar char="v"/>
            </a:pPr>
            <a:r>
              <a:rPr lang="tr-TR" sz="2400" dirty="0" smtClean="0">
                <a:latin typeface="Arial" pitchFamily="34" charset="0"/>
                <a:cs typeface="Arial" pitchFamily="34" charset="0"/>
              </a:rPr>
              <a:t>Proje</a:t>
            </a:r>
          </a:p>
          <a:p>
            <a:pPr marL="342900" indent="-342900">
              <a:spcBef>
                <a:spcPts val="600"/>
              </a:spcBef>
              <a:buFont typeface="Wingdings" pitchFamily="2" charset="2"/>
              <a:buChar char="v"/>
            </a:pPr>
            <a:r>
              <a:rPr lang="tr-TR" sz="2400" dirty="0" smtClean="0">
                <a:latin typeface="Arial" pitchFamily="34" charset="0"/>
                <a:cs typeface="Arial" pitchFamily="34" charset="0"/>
              </a:rPr>
              <a:t>Anket  uygulama</a:t>
            </a:r>
          </a:p>
          <a:p>
            <a:pPr marL="342900" indent="-342900">
              <a:spcBef>
                <a:spcPts val="600"/>
              </a:spcBef>
              <a:buFont typeface="Wingdings" pitchFamily="2" charset="2"/>
              <a:buChar char="v"/>
            </a:pPr>
            <a:r>
              <a:rPr lang="tr-TR" sz="2400" dirty="0" smtClean="0">
                <a:latin typeface="Arial" pitchFamily="34" charset="0"/>
                <a:cs typeface="Arial" pitchFamily="34" charset="0"/>
              </a:rPr>
              <a:t>Görüşme yapma</a:t>
            </a:r>
          </a:p>
          <a:p>
            <a:pPr marL="342900" indent="-342900">
              <a:spcBef>
                <a:spcPts val="600"/>
              </a:spcBef>
              <a:buFont typeface="Wingdings" pitchFamily="2" charset="2"/>
              <a:buChar char="v"/>
            </a:pPr>
            <a:r>
              <a:rPr lang="tr-TR" sz="2400" dirty="0" smtClean="0">
                <a:latin typeface="Arial" pitchFamily="34" charset="0"/>
                <a:cs typeface="Arial" pitchFamily="34" charset="0"/>
              </a:rPr>
              <a:t>Gözlem yapma</a:t>
            </a:r>
          </a:p>
          <a:p>
            <a:pPr marL="342900" lvl="0" indent="-342900">
              <a:spcBef>
                <a:spcPts val="600"/>
              </a:spcBef>
              <a:buFont typeface="Wingdings" pitchFamily="2" charset="2"/>
              <a:buChar char="v"/>
            </a:pPr>
            <a:r>
              <a:rPr lang="tr-TR" sz="2400" dirty="0" smtClean="0">
                <a:solidFill>
                  <a:prstClr val="black"/>
                </a:solidFill>
                <a:latin typeface="Arial" pitchFamily="34" charset="0"/>
                <a:cs typeface="Arial" pitchFamily="34" charset="0"/>
              </a:rPr>
              <a:t>Yapılandırılmış Grid (Izgara)</a:t>
            </a:r>
          </a:p>
          <a:p>
            <a:pPr marL="342900" lvl="0" indent="-342900">
              <a:spcBef>
                <a:spcPts val="600"/>
              </a:spcBef>
              <a:buFont typeface="Wingdings" pitchFamily="2" charset="2"/>
              <a:buChar char="v"/>
            </a:pPr>
            <a:r>
              <a:rPr lang="tr-TR" sz="2400" dirty="0">
                <a:latin typeface="Arial" pitchFamily="34" charset="0"/>
                <a:cs typeface="Arial" pitchFamily="34" charset="0"/>
              </a:rPr>
              <a:t>Tanılayıcı Dallanmış </a:t>
            </a:r>
            <a:r>
              <a:rPr lang="tr-TR" sz="2400" dirty="0" smtClean="0">
                <a:latin typeface="Arial" pitchFamily="34" charset="0"/>
                <a:cs typeface="Arial" pitchFamily="34" charset="0"/>
              </a:rPr>
              <a:t>Ağaç</a:t>
            </a:r>
          </a:p>
          <a:p>
            <a:pPr marL="342900" lvl="0" indent="-342900">
              <a:spcBef>
                <a:spcPts val="600"/>
              </a:spcBef>
              <a:buFont typeface="Wingdings" pitchFamily="2" charset="2"/>
              <a:buChar char="v"/>
            </a:pPr>
            <a:r>
              <a:rPr lang="tr-TR" sz="2400" dirty="0">
                <a:latin typeface="Arial" panose="020B0604020202020204" pitchFamily="34" charset="0"/>
                <a:cs typeface="Arial" panose="020B0604020202020204" pitchFamily="34" charset="0"/>
              </a:rPr>
              <a:t>Kelime İlişkilendirme </a:t>
            </a:r>
            <a:r>
              <a:rPr lang="tr-TR" sz="2400" dirty="0" smtClean="0">
                <a:latin typeface="Arial" panose="020B0604020202020204" pitchFamily="34" charset="0"/>
                <a:cs typeface="Arial" panose="020B0604020202020204" pitchFamily="34" charset="0"/>
              </a:rPr>
              <a:t>Testi</a:t>
            </a:r>
          </a:p>
          <a:p>
            <a:pPr marL="342900" lvl="0" indent="-342900">
              <a:spcBef>
                <a:spcPts val="600"/>
              </a:spcBef>
              <a:buFont typeface="Wingdings" pitchFamily="2" charset="2"/>
              <a:buChar char="v"/>
            </a:pPr>
            <a:r>
              <a:rPr lang="tr-TR" sz="2400" dirty="0" smtClean="0">
                <a:solidFill>
                  <a:prstClr val="black"/>
                </a:solidFill>
                <a:latin typeface="Arial" panose="020B0604020202020204" pitchFamily="34" charset="0"/>
                <a:cs typeface="Arial" panose="020B0604020202020204" pitchFamily="34" charset="0"/>
              </a:rPr>
              <a:t>Kavram ve Zihin Haritaları</a:t>
            </a:r>
          </a:p>
          <a:p>
            <a:pPr marL="342900" indent="-342900">
              <a:buFont typeface="Wingdings" pitchFamily="2" charset="2"/>
              <a:buChar char="v"/>
            </a:pPr>
            <a:endParaRPr lang="tr-TR" sz="2400" dirty="0">
              <a:latin typeface="Arial" pitchFamily="34" charset="0"/>
              <a:cs typeface="Arial" pitchFamily="34" charset="0"/>
            </a:endParaRPr>
          </a:p>
        </p:txBody>
      </p:sp>
    </p:spTree>
    <p:extLst>
      <p:ext uri="{BB962C8B-B14F-4D97-AF65-F5344CB8AC3E}">
        <p14:creationId xmlns:p14="http://schemas.microsoft.com/office/powerpoint/2010/main" val="21628343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89376" y="692696"/>
            <a:ext cx="6965245" cy="451174"/>
          </a:xfrm>
        </p:spPr>
        <p:txBody>
          <a:bodyPr>
            <a:normAutofit fontScale="90000"/>
          </a:bodyPr>
          <a:lstStyle/>
          <a:p>
            <a:r>
              <a:rPr lang="tr-TR" dirty="0" smtClean="0">
                <a:latin typeface="Arial" panose="020B0604020202020204" pitchFamily="34" charset="0"/>
                <a:cs typeface="Arial" panose="020B0604020202020204" pitchFamily="34" charset="0"/>
              </a:rPr>
              <a:t>Proje</a:t>
            </a:r>
            <a:endParaRPr lang="tr-TR" dirty="0">
              <a:latin typeface="Arial" panose="020B0604020202020204" pitchFamily="34" charset="0"/>
              <a:cs typeface="Arial" panose="020B0604020202020204" pitchFamily="34" charset="0"/>
            </a:endParaRPr>
          </a:p>
        </p:txBody>
      </p:sp>
      <p:sp>
        <p:nvSpPr>
          <p:cNvPr id="5" name="İçerik Yer Tutucusu 4"/>
          <p:cNvSpPr>
            <a:spLocks noGrp="1"/>
          </p:cNvSpPr>
          <p:nvPr>
            <p:ph idx="1"/>
          </p:nvPr>
        </p:nvSpPr>
        <p:spPr>
          <a:xfrm>
            <a:off x="827583" y="1340768"/>
            <a:ext cx="7488829" cy="4896543"/>
          </a:xfrm>
        </p:spPr>
        <p:txBody>
          <a:bodyPr>
            <a:normAutofit/>
          </a:bodyPr>
          <a:lstStyle/>
          <a:p>
            <a:pPr marL="0" indent="0">
              <a:buNone/>
            </a:pPr>
            <a:r>
              <a:rPr lang="tr-TR" dirty="0">
                <a:latin typeface="Arial" panose="020B0604020202020204" pitchFamily="34" charset="0"/>
                <a:cs typeface="Arial" panose="020B0604020202020204" pitchFamily="34" charset="0"/>
              </a:rPr>
              <a:t>Proje; önceden belirlenmiş bir süre içerisinde değişim yaratmayı hedefleyen, birbiriyle ilintili amaç ve hedefleri olan, uygulanması durumunda birtakım ürünlerin elde edildiği bir çalışmadır</a:t>
            </a:r>
            <a:r>
              <a:rPr lang="tr-TR" dirty="0" smtClean="0">
                <a:latin typeface="Arial" panose="020B0604020202020204" pitchFamily="34" charset="0"/>
                <a:cs typeface="Arial" panose="020B0604020202020204" pitchFamily="34" charset="0"/>
              </a:rPr>
              <a:t>.</a:t>
            </a:r>
          </a:p>
          <a:p>
            <a:pPr marL="0" indent="0">
              <a:buNone/>
            </a:pPr>
            <a:r>
              <a:rPr lang="tr-TR" b="1" dirty="0" smtClean="0">
                <a:latin typeface="Arial" panose="020B0604020202020204" pitchFamily="34" charset="0"/>
                <a:cs typeface="Arial" panose="020B0604020202020204" pitchFamily="34" charset="0"/>
              </a:rPr>
              <a:t>Bilimsel Bir Proje Neleri Kapsar?</a:t>
            </a:r>
            <a:endParaRPr lang="tr-TR" dirty="0" smtClean="0">
              <a:latin typeface="Arial" panose="020B0604020202020204" pitchFamily="34" charset="0"/>
              <a:cs typeface="Arial" panose="020B0604020202020204" pitchFamily="34" charset="0"/>
            </a:endParaRPr>
          </a:p>
          <a:p>
            <a:r>
              <a:rPr lang="tr-TR" dirty="0" smtClean="0">
                <a:latin typeface="Arial" panose="020B0604020202020204" pitchFamily="34" charset="0"/>
                <a:cs typeface="Arial" panose="020B0604020202020204" pitchFamily="34" charset="0"/>
              </a:rPr>
              <a:t>•Çeşitli yöntemlerle bilgi ve veri </a:t>
            </a:r>
            <a:r>
              <a:rPr lang="tr-TR" dirty="0">
                <a:latin typeface="Arial" panose="020B0604020202020204" pitchFamily="34" charset="0"/>
                <a:cs typeface="Arial" panose="020B0604020202020204" pitchFamily="34" charset="0"/>
              </a:rPr>
              <a:t>toplanmasını,</a:t>
            </a:r>
          </a:p>
          <a:p>
            <a:r>
              <a:rPr lang="tr-TR" dirty="0">
                <a:latin typeface="Arial" panose="020B0604020202020204" pitchFamily="34" charset="0"/>
                <a:cs typeface="Arial" panose="020B0604020202020204" pitchFamily="34" charset="0"/>
              </a:rPr>
              <a:t>• Elde edilen </a:t>
            </a:r>
            <a:r>
              <a:rPr lang="tr-TR" dirty="0" smtClean="0">
                <a:latin typeface="Arial" panose="020B0604020202020204" pitchFamily="34" charset="0"/>
                <a:cs typeface="Arial" panose="020B0604020202020204" pitchFamily="34" charset="0"/>
              </a:rPr>
              <a:t>bilgilerin ve verilerin </a:t>
            </a:r>
            <a:r>
              <a:rPr lang="tr-TR" dirty="0">
                <a:latin typeface="Arial" panose="020B0604020202020204" pitchFamily="34" charset="0"/>
                <a:cs typeface="Arial" panose="020B0604020202020204" pitchFamily="34" charset="0"/>
              </a:rPr>
              <a:t>düzenlenmesini,</a:t>
            </a:r>
          </a:p>
          <a:p>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Bilgiler ve veriler </a:t>
            </a:r>
            <a:r>
              <a:rPr lang="tr-TR" dirty="0">
                <a:latin typeface="Arial" panose="020B0604020202020204" pitchFamily="34" charset="0"/>
                <a:cs typeface="Arial" panose="020B0604020202020204" pitchFamily="34" charset="0"/>
              </a:rPr>
              <a:t>arasındaki neden–sonuç ilişkisinin incelenmesini,</a:t>
            </a:r>
          </a:p>
          <a:p>
            <a:r>
              <a:rPr lang="tr-TR" dirty="0">
                <a:latin typeface="Arial" panose="020B0604020202020204" pitchFamily="34" charset="0"/>
                <a:cs typeface="Arial" panose="020B0604020202020204" pitchFamily="34" charset="0"/>
              </a:rPr>
              <a:t>• Bilgilerin ve sonuçların </a:t>
            </a:r>
            <a:r>
              <a:rPr lang="tr-TR" dirty="0" smtClean="0">
                <a:latin typeface="Arial" panose="020B0604020202020204" pitchFamily="34" charset="0"/>
                <a:cs typeface="Arial" panose="020B0604020202020204" pitchFamily="34" charset="0"/>
              </a:rPr>
              <a:t>rapor edilmesini </a:t>
            </a:r>
            <a:r>
              <a:rPr lang="tr-TR" dirty="0">
                <a:latin typeface="Arial" panose="020B0604020202020204" pitchFamily="34" charset="0"/>
                <a:cs typeface="Arial" panose="020B0604020202020204" pitchFamily="34" charset="0"/>
              </a:rPr>
              <a:t>kapsar.</a:t>
            </a:r>
          </a:p>
          <a:p>
            <a:endParaRPr lang="tr-TR" dirty="0"/>
          </a:p>
        </p:txBody>
      </p:sp>
    </p:spTree>
    <p:extLst>
      <p:ext uri="{BB962C8B-B14F-4D97-AF65-F5344CB8AC3E}">
        <p14:creationId xmlns:p14="http://schemas.microsoft.com/office/powerpoint/2010/main" val="42271014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95025" y="817587"/>
            <a:ext cx="6965245" cy="523182"/>
          </a:xfrm>
        </p:spPr>
        <p:txBody>
          <a:bodyPr>
            <a:normAutofit/>
          </a:bodyPr>
          <a:lstStyle/>
          <a:p>
            <a:r>
              <a:rPr lang="tr-TR" sz="2800" b="1" dirty="0">
                <a:latin typeface="Arial" panose="020B0604020202020204" pitchFamily="34" charset="0"/>
                <a:cs typeface="Arial" panose="020B0604020202020204" pitchFamily="34" charset="0"/>
              </a:rPr>
              <a:t>Bilimsel </a:t>
            </a:r>
            <a:r>
              <a:rPr lang="tr-TR" sz="2800" b="1" dirty="0">
                <a:latin typeface="Arial" panose="020B0604020202020204" pitchFamily="34" charset="0"/>
                <a:cs typeface="Arial" panose="020B0604020202020204" pitchFamily="34" charset="0"/>
                <a:hlinkClick r:id="rId2" action="ppaction://hlinkfile"/>
              </a:rPr>
              <a:t>Proje</a:t>
            </a:r>
            <a:r>
              <a:rPr lang="tr-TR" sz="2800" b="1" dirty="0">
                <a:latin typeface="Arial" panose="020B0604020202020204" pitchFamily="34" charset="0"/>
                <a:cs typeface="Arial" panose="020B0604020202020204" pitchFamily="34" charset="0"/>
              </a:rPr>
              <a:t> Raporu </a:t>
            </a:r>
            <a:r>
              <a:rPr lang="tr-TR" sz="2800" b="1" dirty="0" smtClean="0">
                <a:latin typeface="Arial" panose="020B0604020202020204" pitchFamily="34" charset="0"/>
                <a:cs typeface="Arial" panose="020B0604020202020204" pitchFamily="34" charset="0"/>
              </a:rPr>
              <a:t>İçeriği</a:t>
            </a:r>
            <a:endParaRPr lang="tr-TR" sz="2800"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1863865" y="1628800"/>
            <a:ext cx="4940383" cy="3603812"/>
          </a:xfrm>
        </p:spPr>
        <p:txBody>
          <a:bodyPr>
            <a:normAutofit fontScale="92500" lnSpcReduction="10000"/>
          </a:bodyPr>
          <a:lstStyle/>
          <a:p>
            <a:r>
              <a:rPr lang="tr-TR" b="1" dirty="0" smtClean="0"/>
              <a:t>1</a:t>
            </a:r>
            <a:r>
              <a:rPr lang="tr-TR" b="1" dirty="0"/>
              <a:t>.</a:t>
            </a:r>
            <a:r>
              <a:rPr lang="tr-TR" dirty="0"/>
              <a:t> </a:t>
            </a:r>
            <a:r>
              <a:rPr lang="tr-TR" dirty="0" smtClean="0"/>
              <a:t>Proje Başlığı</a:t>
            </a:r>
            <a:endParaRPr lang="tr-TR" dirty="0"/>
          </a:p>
          <a:p>
            <a:r>
              <a:rPr lang="tr-TR" b="1" dirty="0"/>
              <a:t>2.</a:t>
            </a:r>
            <a:r>
              <a:rPr lang="tr-TR" dirty="0"/>
              <a:t> İçindekiler</a:t>
            </a:r>
          </a:p>
          <a:p>
            <a:r>
              <a:rPr lang="tr-TR" b="1" dirty="0"/>
              <a:t>3.</a:t>
            </a:r>
            <a:r>
              <a:rPr lang="tr-TR" dirty="0"/>
              <a:t> Özet</a:t>
            </a:r>
          </a:p>
          <a:p>
            <a:r>
              <a:rPr lang="tr-TR" b="1" dirty="0"/>
              <a:t>4.</a:t>
            </a:r>
            <a:r>
              <a:rPr lang="tr-TR" dirty="0"/>
              <a:t> </a:t>
            </a:r>
            <a:r>
              <a:rPr lang="tr-TR" dirty="0" smtClean="0"/>
              <a:t>Giriş (Problem Durumu)</a:t>
            </a:r>
            <a:endParaRPr lang="tr-TR" dirty="0"/>
          </a:p>
          <a:p>
            <a:r>
              <a:rPr lang="tr-TR" b="1" dirty="0"/>
              <a:t>5.</a:t>
            </a:r>
            <a:r>
              <a:rPr lang="tr-TR" dirty="0"/>
              <a:t> Yöntem (</a:t>
            </a:r>
            <a:r>
              <a:rPr lang="tr-TR" dirty="0" err="1"/>
              <a:t>Metod</a:t>
            </a:r>
            <a:r>
              <a:rPr lang="tr-TR" dirty="0"/>
              <a:t>)</a:t>
            </a:r>
          </a:p>
          <a:p>
            <a:r>
              <a:rPr lang="tr-TR" b="1" dirty="0"/>
              <a:t>6.</a:t>
            </a:r>
            <a:r>
              <a:rPr lang="tr-TR" dirty="0"/>
              <a:t> </a:t>
            </a:r>
            <a:r>
              <a:rPr lang="tr-TR" dirty="0" smtClean="0"/>
              <a:t>Bulgular</a:t>
            </a:r>
          </a:p>
          <a:p>
            <a:r>
              <a:rPr lang="tr-TR" b="1" dirty="0" smtClean="0"/>
              <a:t>7</a:t>
            </a:r>
            <a:r>
              <a:rPr lang="tr-TR" b="1" dirty="0"/>
              <a:t>.</a:t>
            </a:r>
            <a:r>
              <a:rPr lang="tr-TR" dirty="0"/>
              <a:t> </a:t>
            </a:r>
            <a:r>
              <a:rPr lang="tr-TR" dirty="0" smtClean="0"/>
              <a:t>Tartışma</a:t>
            </a:r>
            <a:endParaRPr lang="tr-TR" dirty="0"/>
          </a:p>
          <a:p>
            <a:r>
              <a:rPr lang="tr-TR" b="1" dirty="0"/>
              <a:t>8.</a:t>
            </a:r>
            <a:r>
              <a:rPr lang="tr-TR" dirty="0"/>
              <a:t> </a:t>
            </a:r>
            <a:r>
              <a:rPr lang="tr-TR" dirty="0" smtClean="0"/>
              <a:t>Sonuçlar ve Öneriler</a:t>
            </a:r>
            <a:endParaRPr lang="tr-TR" dirty="0"/>
          </a:p>
          <a:p>
            <a:r>
              <a:rPr lang="tr-TR" b="1" dirty="0"/>
              <a:t>9.</a:t>
            </a:r>
            <a:r>
              <a:rPr lang="tr-TR" dirty="0"/>
              <a:t> Kaynaklar</a:t>
            </a:r>
          </a:p>
          <a:p>
            <a:endParaRPr lang="tr-TR" dirty="0"/>
          </a:p>
        </p:txBody>
      </p:sp>
    </p:spTree>
    <p:extLst>
      <p:ext uri="{BB962C8B-B14F-4D97-AF65-F5344CB8AC3E}">
        <p14:creationId xmlns:p14="http://schemas.microsoft.com/office/powerpoint/2010/main" val="31699258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115618" y="692700"/>
            <a:ext cx="6965245" cy="1202485"/>
          </a:xfrm>
        </p:spPr>
        <p:txBody>
          <a:bodyPr>
            <a:normAutofit/>
          </a:bodyPr>
          <a:lstStyle/>
          <a:p>
            <a:r>
              <a:rPr lang="tr-TR" sz="2400" b="1" dirty="0">
                <a:latin typeface="Arial" pitchFamily="34" charset="0"/>
                <a:cs typeface="Arial" pitchFamily="34" charset="0"/>
              </a:rPr>
              <a:t>ANKET</a:t>
            </a:r>
          </a:p>
        </p:txBody>
      </p:sp>
      <p:sp>
        <p:nvSpPr>
          <p:cNvPr id="3" name="İçerik Yer Tutucusu 2"/>
          <p:cNvSpPr>
            <a:spLocks noGrp="1"/>
          </p:cNvSpPr>
          <p:nvPr>
            <p:ph idx="1"/>
          </p:nvPr>
        </p:nvSpPr>
        <p:spPr>
          <a:xfrm>
            <a:off x="1619672" y="2132856"/>
            <a:ext cx="6408712" cy="2736304"/>
          </a:xfrm>
        </p:spPr>
        <p:txBody>
          <a:bodyPr>
            <a:noAutofit/>
          </a:bodyPr>
          <a:lstStyle/>
          <a:p>
            <a:pPr marL="0" indent="0">
              <a:buNone/>
            </a:pPr>
            <a:r>
              <a:rPr lang="tr-TR" sz="2200" dirty="0" smtClean="0">
                <a:latin typeface="Arial" pitchFamily="34" charset="0"/>
                <a:cs typeface="Arial" pitchFamily="34" charset="0"/>
              </a:rPr>
              <a:t>Anket, öğrenci </a:t>
            </a:r>
            <a:r>
              <a:rPr lang="tr-TR" sz="2200" dirty="0">
                <a:latin typeface="Arial" pitchFamily="34" charset="0"/>
                <a:cs typeface="Arial" pitchFamily="34" charset="0"/>
              </a:rPr>
              <a:t>veya velilere yazılı  olarak sorular sorulup onlardan yazılı olarak cevap alınmasını içeren bilgi toplama yöntemidir.</a:t>
            </a:r>
          </a:p>
          <a:p>
            <a:r>
              <a:rPr lang="tr-TR" sz="2200" dirty="0" smtClean="0">
                <a:latin typeface="Arial" pitchFamily="34" charset="0"/>
                <a:cs typeface="Arial" pitchFamily="34" charset="0"/>
              </a:rPr>
              <a:t>Anketler maliyet </a:t>
            </a:r>
            <a:r>
              <a:rPr lang="tr-TR" sz="2200" dirty="0">
                <a:latin typeface="Arial" pitchFamily="34" charset="0"/>
                <a:cs typeface="Arial" pitchFamily="34" charset="0"/>
              </a:rPr>
              <a:t>açısından ekonomiktir.</a:t>
            </a:r>
          </a:p>
          <a:p>
            <a:r>
              <a:rPr lang="tr-TR" sz="2200" dirty="0">
                <a:latin typeface="Arial" pitchFamily="34" charset="0"/>
                <a:cs typeface="Arial" pitchFamily="34" charset="0"/>
              </a:rPr>
              <a:t>Anketlerin hazırlanması kadar uygulanması ve yorumlanması  </a:t>
            </a:r>
            <a:r>
              <a:rPr lang="tr-TR" sz="2200" dirty="0" smtClean="0">
                <a:latin typeface="Arial" pitchFamily="34" charset="0"/>
                <a:cs typeface="Arial" pitchFamily="34" charset="0"/>
              </a:rPr>
              <a:t>uzmanlık </a:t>
            </a:r>
            <a:r>
              <a:rPr lang="tr-TR" sz="2200" dirty="0">
                <a:latin typeface="Arial" pitchFamily="34" charset="0"/>
                <a:cs typeface="Arial" pitchFamily="34" charset="0"/>
              </a:rPr>
              <a:t>gerektirir.</a:t>
            </a:r>
          </a:p>
        </p:txBody>
      </p:sp>
    </p:spTree>
    <p:extLst>
      <p:ext uri="{BB962C8B-B14F-4D97-AF65-F5344CB8AC3E}">
        <p14:creationId xmlns:p14="http://schemas.microsoft.com/office/powerpoint/2010/main" val="867864066"/>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27251112"/>
              </p:ext>
            </p:extLst>
          </p:nvPr>
        </p:nvGraphicFramePr>
        <p:xfrm>
          <a:off x="611560" y="1188778"/>
          <a:ext cx="8280920" cy="5692832"/>
        </p:xfrm>
        <a:graphic>
          <a:graphicData uri="http://schemas.openxmlformats.org/drawingml/2006/table">
            <a:tbl>
              <a:tblPr firstRow="1" firstCol="1" bandRow="1">
                <a:tableStyleId>{5C22544A-7EE6-4342-B048-85BDC9FD1C3A}</a:tableStyleId>
              </a:tblPr>
              <a:tblGrid>
                <a:gridCol w="5938842">
                  <a:extLst>
                    <a:ext uri="{9D8B030D-6E8A-4147-A177-3AD203B41FA5}">
                      <a16:colId xmlns:a16="http://schemas.microsoft.com/office/drawing/2014/main" val="1826261334"/>
                    </a:ext>
                  </a:extLst>
                </a:gridCol>
                <a:gridCol w="2342078">
                  <a:extLst>
                    <a:ext uri="{9D8B030D-6E8A-4147-A177-3AD203B41FA5}">
                      <a16:colId xmlns:a16="http://schemas.microsoft.com/office/drawing/2014/main" val="735156143"/>
                    </a:ext>
                  </a:extLst>
                </a:gridCol>
              </a:tblGrid>
              <a:tr h="360040">
                <a:tc>
                  <a:txBody>
                    <a:bodyPr/>
                    <a:lstStyle/>
                    <a:p>
                      <a:pPr algn="ctr">
                        <a:lnSpc>
                          <a:spcPct val="107000"/>
                        </a:lnSpc>
                        <a:spcAft>
                          <a:spcPts val="0"/>
                        </a:spcAft>
                      </a:pPr>
                      <a:r>
                        <a:rPr lang="tr-TR" sz="2000" dirty="0">
                          <a:solidFill>
                            <a:schemeClr val="tx1"/>
                          </a:solidFill>
                          <a:effectLst/>
                          <a:latin typeface="Arial" panose="020B0604020202020204" pitchFamily="34" charset="0"/>
                          <a:cs typeface="Arial" panose="020B0604020202020204" pitchFamily="34" charset="0"/>
                        </a:rPr>
                        <a:t>ÖZELLİKLER</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2000" dirty="0">
                          <a:solidFill>
                            <a:schemeClr val="tx1"/>
                          </a:solidFill>
                          <a:effectLst/>
                          <a:latin typeface="Arial" panose="020B0604020202020204" pitchFamily="34" charset="0"/>
                          <a:cs typeface="Arial" panose="020B0604020202020204" pitchFamily="34" charset="0"/>
                        </a:rPr>
                        <a:t>NOT</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18039850"/>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İşe ilgi</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866399146"/>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İşin tanımlanması</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3146576089"/>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Alet teçhizat kullanma yeteneği</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3458840106"/>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Algılama gücü</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1379506025"/>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Sorumluluk duygusu</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3464573590"/>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Çalışma hızı</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272796590"/>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Uygun ve yeteri kadar malzeme kullanma becerisi</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1583697662"/>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Zaman/Verimli kullanma </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50077694"/>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Problem çözebilme yeteneği</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1375827674"/>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İletişim kurma </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1378655965"/>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Kurallara uyma </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3642645671"/>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Grup çalışmasına yatkınlığı</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4261708343"/>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Kendisini geliştirme isteği</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1895796706"/>
                  </a:ext>
                </a:extLst>
              </a:tr>
              <a:tr h="360040">
                <a:tc>
                  <a:txBody>
                    <a:bodyPr/>
                    <a:lstStyle/>
                    <a:p>
                      <a:pPr>
                        <a:lnSpc>
                          <a:spcPct val="107000"/>
                        </a:lnSpc>
                        <a:spcAft>
                          <a:spcPts val="0"/>
                        </a:spcAft>
                      </a:pPr>
                      <a:r>
                        <a:rPr lang="tr-TR" sz="2000" dirty="0" smtClean="0">
                          <a:solidFill>
                            <a:schemeClr val="tx1"/>
                          </a:solidFill>
                          <a:effectLst/>
                          <a:latin typeface="Arial" panose="020B0604020202020204" pitchFamily="34" charset="0"/>
                          <a:cs typeface="Arial" panose="020B0604020202020204" pitchFamily="34" charset="0"/>
                        </a:rPr>
                        <a:t>Genel değerlendirme </a:t>
                      </a:r>
                      <a:endParaRPr lang="tr-TR"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tr-TR" sz="10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alpha val="99000"/>
                      </a:srgbClr>
                    </a:solidFill>
                  </a:tcPr>
                </a:tc>
                <a:extLst>
                  <a:ext uri="{0D108BD9-81ED-4DB2-BD59-A6C34878D82A}">
                    <a16:rowId xmlns:a16="http://schemas.microsoft.com/office/drawing/2014/main" val="1618795870"/>
                  </a:ext>
                </a:extLst>
              </a:tr>
            </a:tbl>
          </a:graphicData>
        </a:graphic>
      </p:graphicFrame>
      <p:sp>
        <p:nvSpPr>
          <p:cNvPr id="6" name="Dikdörtgen 5"/>
          <p:cNvSpPr/>
          <p:nvPr/>
        </p:nvSpPr>
        <p:spPr>
          <a:xfrm>
            <a:off x="1115616" y="542447"/>
            <a:ext cx="7272808" cy="646331"/>
          </a:xfrm>
          <a:prstGeom prst="rect">
            <a:avLst/>
          </a:prstGeom>
        </p:spPr>
        <p:txBody>
          <a:bodyPr wrap="square">
            <a:spAutoFit/>
          </a:bodyPr>
          <a:lstStyle/>
          <a:p>
            <a:pPr lvl="0" algn="just" eaLnBrk="0" fontAlgn="base" hangingPunct="0">
              <a:spcBef>
                <a:spcPct val="0"/>
              </a:spcBef>
              <a:spcAft>
                <a:spcPct val="0"/>
              </a:spcAft>
            </a:pPr>
            <a:r>
              <a:rPr lang="tr-TR" altLang="tr-TR" b="1" dirty="0" smtClean="0">
                <a:latin typeface="Arial" panose="020B0604020202020204" pitchFamily="34" charset="0"/>
                <a:ea typeface="Calibri" panose="020F0502020204030204" pitchFamily="34" charset="0"/>
                <a:cs typeface="Arial" panose="020B0604020202020204" pitchFamily="34" charset="0"/>
              </a:rPr>
              <a:t>Çok iyi (5)        İyi (4) 	Orta (3)     Zayıf (2)       Olumsuz (1) </a:t>
            </a:r>
          </a:p>
          <a:p>
            <a:pPr lvl="0" algn="just" eaLnBrk="0" fontAlgn="base" hangingPunct="0">
              <a:spcBef>
                <a:spcPct val="0"/>
              </a:spcBef>
              <a:spcAft>
                <a:spcPct val="0"/>
              </a:spcAft>
            </a:pPr>
            <a:r>
              <a:rPr lang="tr-TR" altLang="tr-TR" b="1" dirty="0" smtClean="0">
                <a:latin typeface="Arial" panose="020B0604020202020204" pitchFamily="34" charset="0"/>
                <a:ea typeface="Calibri" panose="020F0502020204030204" pitchFamily="34" charset="0"/>
                <a:cs typeface="Arial" panose="020B0604020202020204" pitchFamily="34" charset="0"/>
              </a:rPr>
              <a:t>şeklinde kodlayınız.</a:t>
            </a:r>
            <a:endParaRPr lang="tr-TR" altLang="tr-TR" b="1" dirty="0">
              <a:latin typeface="Arial" panose="020B0604020202020204" pitchFamily="34" charset="0"/>
              <a:cs typeface="Arial" panose="020B0604020202020204" pitchFamily="34" charset="0"/>
            </a:endParaRPr>
          </a:p>
        </p:txBody>
      </p:sp>
      <p:sp>
        <p:nvSpPr>
          <p:cNvPr id="7" name="Dikdörtgen 6"/>
          <p:cNvSpPr/>
          <p:nvPr/>
        </p:nvSpPr>
        <p:spPr>
          <a:xfrm>
            <a:off x="2483768" y="186604"/>
            <a:ext cx="3125599" cy="369332"/>
          </a:xfrm>
          <a:prstGeom prst="rect">
            <a:avLst/>
          </a:prstGeom>
        </p:spPr>
        <p:txBody>
          <a:bodyPr wrap="none">
            <a:spAutoFit/>
          </a:bodyPr>
          <a:lstStyle/>
          <a:p>
            <a:pPr lvl="0" algn="ctr" eaLnBrk="0" fontAlgn="base" hangingPunct="0">
              <a:spcBef>
                <a:spcPct val="0"/>
              </a:spcBef>
              <a:spcAft>
                <a:spcPct val="0"/>
              </a:spcAft>
            </a:pPr>
            <a:r>
              <a:rPr lang="tr-TR" altLang="tr-TR" b="1" dirty="0">
                <a:latin typeface="Arial" panose="020B0604020202020204" pitchFamily="34" charset="0"/>
                <a:ea typeface="Calibri" panose="020F0502020204030204" pitchFamily="34" charset="0"/>
                <a:cs typeface="Arial" panose="020B0604020202020204" pitchFamily="34" charset="0"/>
              </a:rPr>
              <a:t>DEĞERLENDİRME ANKETİ</a:t>
            </a:r>
            <a:endParaRPr lang="tr-TR" altLang="tr-T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8592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91680" y="836712"/>
            <a:ext cx="4464496" cy="850106"/>
          </a:xfrm>
        </p:spPr>
        <p:txBody>
          <a:bodyPr>
            <a:normAutofit/>
          </a:bodyPr>
          <a:lstStyle/>
          <a:p>
            <a:r>
              <a:rPr lang="tr-TR" sz="2800" b="1" dirty="0">
                <a:latin typeface="Arial" pitchFamily="34" charset="0"/>
                <a:cs typeface="Arial" pitchFamily="34" charset="0"/>
              </a:rPr>
              <a:t>GÖRÜŞME</a:t>
            </a:r>
          </a:p>
        </p:txBody>
      </p:sp>
      <p:sp>
        <p:nvSpPr>
          <p:cNvPr id="3" name="İçerik Yer Tutucusu 2"/>
          <p:cNvSpPr>
            <a:spLocks noGrp="1"/>
          </p:cNvSpPr>
          <p:nvPr>
            <p:ph idx="1"/>
          </p:nvPr>
        </p:nvSpPr>
        <p:spPr>
          <a:xfrm>
            <a:off x="1331640" y="1844824"/>
            <a:ext cx="6696744" cy="3168352"/>
          </a:xfrm>
        </p:spPr>
        <p:txBody>
          <a:bodyPr>
            <a:noAutofit/>
          </a:bodyPr>
          <a:lstStyle/>
          <a:p>
            <a:r>
              <a:rPr lang="tr-TR" sz="2200" dirty="0" smtClean="0">
                <a:latin typeface="Arial" pitchFamily="34" charset="0"/>
                <a:cs typeface="Arial" pitchFamily="34" charset="0"/>
              </a:rPr>
              <a:t>Görüşme, uzman </a:t>
            </a:r>
            <a:r>
              <a:rPr lang="tr-TR" sz="2200" dirty="0">
                <a:latin typeface="Arial" pitchFamily="34" charset="0"/>
                <a:cs typeface="Arial" pitchFamily="34" charset="0"/>
              </a:rPr>
              <a:t>bir </a:t>
            </a:r>
            <a:r>
              <a:rPr lang="tr-TR" sz="2200" dirty="0" smtClean="0">
                <a:latin typeface="Arial" pitchFamily="34" charset="0"/>
                <a:cs typeface="Arial" pitchFamily="34" charset="0"/>
              </a:rPr>
              <a:t>kişinin görüşülen kişiyle genellikle </a:t>
            </a:r>
            <a:r>
              <a:rPr lang="tr-TR" sz="2200" dirty="0">
                <a:latin typeface="Arial" pitchFamily="34" charset="0"/>
                <a:cs typeface="Arial" pitchFamily="34" charset="0"/>
              </a:rPr>
              <a:t>karşılıklı konuşma yoluyla </a:t>
            </a:r>
            <a:r>
              <a:rPr lang="tr-TR" sz="2200" dirty="0" smtClean="0">
                <a:latin typeface="Arial" pitchFamily="34" charset="0"/>
                <a:cs typeface="Arial" pitchFamily="34" charset="0"/>
              </a:rPr>
              <a:t>bilgilerin toplanmasını </a:t>
            </a:r>
            <a:r>
              <a:rPr lang="tr-TR" sz="2200" dirty="0">
                <a:latin typeface="Arial" pitchFamily="34" charset="0"/>
                <a:cs typeface="Arial" pitchFamily="34" charset="0"/>
              </a:rPr>
              <a:t>içerir.</a:t>
            </a:r>
          </a:p>
          <a:p>
            <a:r>
              <a:rPr lang="tr-TR" sz="2200" dirty="0">
                <a:latin typeface="Arial" pitchFamily="34" charset="0"/>
                <a:cs typeface="Arial" pitchFamily="34" charset="0"/>
              </a:rPr>
              <a:t>  </a:t>
            </a:r>
            <a:r>
              <a:rPr lang="tr-TR" sz="2200" dirty="0" smtClean="0">
                <a:latin typeface="Arial" pitchFamily="34" charset="0"/>
                <a:cs typeface="Arial" pitchFamily="34" charset="0"/>
              </a:rPr>
              <a:t>Görüşmenin amacına uygun olarak görüşmenin içeriği </a:t>
            </a:r>
            <a:r>
              <a:rPr lang="tr-TR" sz="2200" dirty="0">
                <a:latin typeface="Arial" pitchFamily="34" charset="0"/>
                <a:cs typeface="Arial" pitchFamily="34" charset="0"/>
              </a:rPr>
              <a:t>ve görüşme süresince yapılacak etkinliklerin </a:t>
            </a:r>
            <a:r>
              <a:rPr lang="tr-TR" sz="2200" dirty="0" smtClean="0">
                <a:latin typeface="Arial" pitchFamily="34" charset="0"/>
                <a:cs typeface="Arial" pitchFamily="34" charset="0"/>
              </a:rPr>
              <a:t>ayrıntılı </a:t>
            </a:r>
            <a:r>
              <a:rPr lang="tr-TR" sz="2200" dirty="0">
                <a:latin typeface="Arial" pitchFamily="34" charset="0"/>
                <a:cs typeface="Arial" pitchFamily="34" charset="0"/>
              </a:rPr>
              <a:t>olarak belirlenmesi gerekir</a:t>
            </a:r>
            <a:r>
              <a:rPr lang="tr-TR" sz="2200" dirty="0" smtClean="0">
                <a:latin typeface="Arial" pitchFamily="34" charset="0"/>
                <a:cs typeface="Arial" pitchFamily="34" charset="0"/>
              </a:rPr>
              <a:t>.</a:t>
            </a:r>
          </a:p>
          <a:p>
            <a:r>
              <a:rPr lang="tr-TR" sz="2200" dirty="0" smtClean="0">
                <a:latin typeface="Arial" pitchFamily="34" charset="0"/>
                <a:cs typeface="Arial" pitchFamily="34" charset="0"/>
              </a:rPr>
              <a:t>Görüşme yoluyla görüşülen kişiden daha derinlemesine bilgiler alınabilir.</a:t>
            </a:r>
            <a:endParaRPr lang="tr-TR" sz="2200" dirty="0">
              <a:latin typeface="Arial" pitchFamily="34" charset="0"/>
              <a:cs typeface="Arial" pitchFamily="34" charset="0"/>
            </a:endParaRPr>
          </a:p>
        </p:txBody>
      </p:sp>
    </p:spTree>
    <p:extLst>
      <p:ext uri="{BB962C8B-B14F-4D97-AF65-F5344CB8AC3E}">
        <p14:creationId xmlns:p14="http://schemas.microsoft.com/office/powerpoint/2010/main" val="371312322"/>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86819" y="0"/>
            <a:ext cx="9436659" cy="7101408"/>
          </a:xfrm>
          <a:prstGeom prst="rect">
            <a:avLst/>
          </a:prstGeom>
        </p:spPr>
      </p:pic>
    </p:spTree>
    <p:extLst>
      <p:ext uri="{BB962C8B-B14F-4D97-AF65-F5344CB8AC3E}">
        <p14:creationId xmlns:p14="http://schemas.microsoft.com/office/powerpoint/2010/main" val="41981495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EE87F229-F30C-3743-BCDF-9C7BAA1EF3B9}"/>
              </a:ext>
            </a:extLst>
          </p:cNvPr>
          <p:cNvSpPr>
            <a:spLocks noGrp="1"/>
          </p:cNvSpPr>
          <p:nvPr>
            <p:ph type="title"/>
          </p:nvPr>
        </p:nvSpPr>
        <p:spPr>
          <a:xfrm>
            <a:off x="3203850" y="620688"/>
            <a:ext cx="2952328" cy="720080"/>
          </a:xfrm>
        </p:spPr>
        <p:txBody>
          <a:bodyPr>
            <a:normAutofit/>
          </a:bodyPr>
          <a:lstStyle/>
          <a:p>
            <a:r>
              <a:rPr lang="tr-TR" sz="2800" b="1" dirty="0" smtClean="0">
                <a:latin typeface="Arial" pitchFamily="34" charset="0"/>
                <a:cs typeface="Arial" pitchFamily="34" charset="0"/>
              </a:rPr>
              <a:t>GÖZLEM</a:t>
            </a:r>
            <a:endParaRPr lang="tr-TR" sz="2800" b="1" dirty="0">
              <a:latin typeface="Arial" pitchFamily="34" charset="0"/>
              <a:cs typeface="Arial" pitchFamily="34" charset="0"/>
            </a:endParaRPr>
          </a:p>
        </p:txBody>
      </p:sp>
      <p:sp>
        <p:nvSpPr>
          <p:cNvPr id="8" name="İçerik Yer Tutucusu 7">
            <a:extLst>
              <a:ext uri="{FF2B5EF4-FFF2-40B4-BE49-F238E27FC236}">
                <a16:creationId xmlns:a16="http://schemas.microsoft.com/office/drawing/2014/main" id="{FC76D6F3-BEA9-F649-B241-5D873F761F76}"/>
              </a:ext>
            </a:extLst>
          </p:cNvPr>
          <p:cNvSpPr>
            <a:spLocks noGrp="1"/>
          </p:cNvSpPr>
          <p:nvPr>
            <p:ph idx="1"/>
          </p:nvPr>
        </p:nvSpPr>
        <p:spPr>
          <a:xfrm>
            <a:off x="827584" y="1412776"/>
            <a:ext cx="7488832" cy="4464496"/>
          </a:xfrm>
        </p:spPr>
        <p:txBody>
          <a:bodyPr>
            <a:noAutofit/>
          </a:bodyPr>
          <a:lstStyle/>
          <a:p>
            <a:r>
              <a:rPr lang="tr-TR" b="1" i="1" dirty="0">
                <a:latin typeface="Arial" pitchFamily="34" charset="0"/>
                <a:cs typeface="Arial" pitchFamily="34" charset="0"/>
              </a:rPr>
              <a:t>   </a:t>
            </a:r>
            <a:r>
              <a:rPr lang="tr-TR" sz="2000" dirty="0">
                <a:latin typeface="Arial" pitchFamily="34" charset="0"/>
                <a:cs typeface="Arial" pitchFamily="34" charset="0"/>
              </a:rPr>
              <a:t>Belli bir konuda önceden belirlenen veya belirlenmeyen ama konu ile ilgili davranışların gözlenmesi yoluyla verilerin toplanmasını </a:t>
            </a:r>
            <a:r>
              <a:rPr lang="tr-TR" sz="2000" dirty="0" smtClean="0">
                <a:latin typeface="Arial" pitchFamily="34" charset="0"/>
                <a:cs typeface="Arial" pitchFamily="34" charset="0"/>
              </a:rPr>
              <a:t>içerir</a:t>
            </a:r>
            <a:r>
              <a:rPr lang="tr-TR" sz="2000" dirty="0">
                <a:latin typeface="Arial" pitchFamily="34" charset="0"/>
                <a:cs typeface="Arial" pitchFamily="34" charset="0"/>
              </a:rPr>
              <a:t>.</a:t>
            </a:r>
          </a:p>
          <a:p>
            <a:r>
              <a:rPr lang="tr-TR" sz="2000" dirty="0">
                <a:latin typeface="Arial" pitchFamily="34" charset="0"/>
                <a:cs typeface="Arial" pitchFamily="34" charset="0"/>
              </a:rPr>
              <a:t>  Ankette ve görüşmede olduğu gibi araştırılan konuyla ilgili duygu düşünce ve görüşlerinin alınmasını </a:t>
            </a:r>
            <a:r>
              <a:rPr lang="tr-TR" sz="2000" dirty="0" smtClean="0">
                <a:latin typeface="Arial" pitchFamily="34" charset="0"/>
                <a:cs typeface="Arial" pitchFamily="34" charset="0"/>
              </a:rPr>
              <a:t>değil, </a:t>
            </a:r>
            <a:r>
              <a:rPr lang="tr-TR" sz="2000" dirty="0">
                <a:latin typeface="Arial" pitchFamily="34" charset="0"/>
                <a:cs typeface="Arial" pitchFamily="34" charset="0"/>
              </a:rPr>
              <a:t>davranışların incelenmesini içerir.</a:t>
            </a:r>
          </a:p>
          <a:p>
            <a:r>
              <a:rPr lang="tr-TR" sz="2000" dirty="0">
                <a:latin typeface="Arial" pitchFamily="34" charset="0"/>
                <a:cs typeface="Arial" pitchFamily="34" charset="0"/>
              </a:rPr>
              <a:t>   Davranışlar hakkında daha somut  ve ayrıntılı veri sağlama olanağı sunar</a:t>
            </a:r>
            <a:r>
              <a:rPr lang="tr-TR" sz="2000" dirty="0" smtClean="0">
                <a:latin typeface="Arial" pitchFamily="34" charset="0"/>
                <a:cs typeface="Arial" pitchFamily="34" charset="0"/>
              </a:rPr>
              <a:t>.</a:t>
            </a:r>
          </a:p>
          <a:p>
            <a:r>
              <a:rPr lang="tr-TR" sz="2000" dirty="0" smtClean="0">
                <a:latin typeface="Arial" pitchFamily="34" charset="0"/>
                <a:cs typeface="Arial" pitchFamily="34" charset="0"/>
              </a:rPr>
              <a:t>Gerçek </a:t>
            </a:r>
            <a:r>
              <a:rPr lang="tr-TR" sz="2000" dirty="0">
                <a:latin typeface="Arial" pitchFamily="34" charset="0"/>
                <a:cs typeface="Arial" pitchFamily="34" charset="0"/>
              </a:rPr>
              <a:t>ortam ve şartlarda davranışların gözlenmesi olanağı sunar. </a:t>
            </a:r>
          </a:p>
          <a:p>
            <a:r>
              <a:rPr lang="tr-TR" sz="2000" dirty="0">
                <a:latin typeface="Arial" pitchFamily="34" charset="0"/>
                <a:cs typeface="Arial" pitchFamily="34" charset="0"/>
              </a:rPr>
              <a:t>   Gözlemler doğal ortamda yapılabildiği gibi yapay ortamlarda da yapılmaktadır.</a:t>
            </a:r>
          </a:p>
        </p:txBody>
      </p:sp>
    </p:spTree>
    <p:extLst>
      <p:ext uri="{BB962C8B-B14F-4D97-AF65-F5344CB8AC3E}">
        <p14:creationId xmlns:p14="http://schemas.microsoft.com/office/powerpoint/2010/main" val="3050488522"/>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451045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55576" y="980728"/>
            <a:ext cx="7632848" cy="1368152"/>
          </a:xfrm>
        </p:spPr>
        <p:txBody>
          <a:bodyPr>
            <a:noAutofit/>
          </a:bodyPr>
          <a:lstStyle/>
          <a:p>
            <a:r>
              <a:rPr lang="tr-TR"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itchFamily="34" charset="0"/>
                <a:cs typeface="Arial" pitchFamily="34" charset="0"/>
              </a:rPr>
              <a:t>Yapılandırılmış </a:t>
            </a:r>
            <a:r>
              <a:rPr lang="tr-TR" sz="6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itchFamily="34" charset="0"/>
                <a:cs typeface="Arial" pitchFamily="34" charset="0"/>
              </a:rPr>
              <a:t>Grid</a:t>
            </a:r>
            <a:r>
              <a:rPr lang="tr-TR"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itchFamily="34" charset="0"/>
                <a:cs typeface="Arial" pitchFamily="34" charset="0"/>
              </a:rPr>
              <a:t/>
            </a:r>
            <a:br>
              <a:rPr lang="tr-TR"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itchFamily="34" charset="0"/>
                <a:cs typeface="Arial" pitchFamily="34" charset="0"/>
              </a:rPr>
            </a:br>
            <a:endParaRPr lang="tr-TR"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Resim 4"/>
          <p:cNvPicPr>
            <a:picLocks noChangeAspect="1"/>
          </p:cNvPicPr>
          <p:nvPr/>
        </p:nvPicPr>
        <p:blipFill>
          <a:blip r:embed="rId2"/>
          <a:stretch>
            <a:fillRect/>
          </a:stretch>
        </p:blipFill>
        <p:spPr>
          <a:xfrm>
            <a:off x="899592" y="1844824"/>
            <a:ext cx="7488832" cy="4521221"/>
          </a:xfrm>
          <a:prstGeom prst="rect">
            <a:avLst/>
          </a:prstGeom>
        </p:spPr>
      </p:pic>
    </p:spTree>
    <p:extLst>
      <p:ext uri="{BB962C8B-B14F-4D97-AF65-F5344CB8AC3E}">
        <p14:creationId xmlns:p14="http://schemas.microsoft.com/office/powerpoint/2010/main" val="1894167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75432" y="0"/>
            <a:ext cx="9219431" cy="6858000"/>
          </a:xfrm>
          <a:prstGeom prst="rect">
            <a:avLst/>
          </a:prstGeom>
        </p:spPr>
      </p:pic>
    </p:spTree>
    <p:extLst>
      <p:ext uri="{BB962C8B-B14F-4D97-AF65-F5344CB8AC3E}">
        <p14:creationId xmlns:p14="http://schemas.microsoft.com/office/powerpoint/2010/main" val="18349556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55576" y="1700808"/>
            <a:ext cx="7632848" cy="4022261"/>
          </a:xfrm>
        </p:spPr>
        <p:txBody>
          <a:bodyPr>
            <a:normAutofit/>
          </a:bodyPr>
          <a:lstStyle/>
          <a:p>
            <a:pPr lvl="0">
              <a:spcBef>
                <a:spcPts val="600"/>
              </a:spcBef>
              <a:buClr>
                <a:srgbClr val="FE8637"/>
              </a:buClr>
              <a:buSzPct val="70000"/>
              <a:buFont typeface="Wingdings"/>
              <a:buChar char=""/>
            </a:pPr>
            <a:r>
              <a:rPr lang="tr-TR" sz="2200" dirty="0">
                <a:latin typeface="Arial" pitchFamily="34" charset="0"/>
                <a:cs typeface="Arial" pitchFamily="34" charset="0"/>
              </a:rPr>
              <a:t>Öğrencilerin gelişim düzeyine bağlı olarak </a:t>
            </a:r>
            <a:r>
              <a:rPr lang="tr-TR" sz="2200" dirty="0" smtClean="0">
                <a:latin typeface="Arial" pitchFamily="34" charset="0"/>
                <a:cs typeface="Arial" pitchFamily="34" charset="0"/>
              </a:rPr>
              <a:t>6 -16 </a:t>
            </a:r>
            <a:r>
              <a:rPr lang="tr-TR" sz="2200" dirty="0">
                <a:latin typeface="Arial" pitchFamily="34" charset="0"/>
                <a:cs typeface="Arial" pitchFamily="34" charset="0"/>
              </a:rPr>
              <a:t>kutucuktan oluşan bir tablo şeklinde hazırlanan yapılandırılmış gride, her kutucuğa bir kelime, resim, sayı vs. yazılır. </a:t>
            </a:r>
            <a:endParaRPr lang="tr-TR" sz="2200" dirty="0" smtClean="0">
              <a:latin typeface="Arial" pitchFamily="34" charset="0"/>
              <a:cs typeface="Arial" pitchFamily="34" charset="0"/>
            </a:endParaRPr>
          </a:p>
          <a:p>
            <a:pPr lvl="0">
              <a:spcBef>
                <a:spcPts val="600"/>
              </a:spcBef>
              <a:buClr>
                <a:srgbClr val="FE8637"/>
              </a:buClr>
              <a:buSzPct val="70000"/>
              <a:buFont typeface="Wingdings"/>
              <a:buChar char=""/>
            </a:pPr>
            <a:r>
              <a:rPr lang="tr-TR" sz="2200" dirty="0" smtClean="0">
                <a:latin typeface="Arial" pitchFamily="34" charset="0"/>
                <a:cs typeface="Arial" pitchFamily="34" charset="0"/>
              </a:rPr>
              <a:t>Sorulan </a:t>
            </a:r>
            <a:r>
              <a:rPr lang="tr-TR" sz="2200" dirty="0">
                <a:latin typeface="Arial" pitchFamily="34" charset="0"/>
                <a:cs typeface="Arial" pitchFamily="34" charset="0"/>
              </a:rPr>
              <a:t>bir soruya bağlı olarak bu kutucuklardaki uygun kelime ya da kelimeler öğrenci tarafından seçilmesi istenir. </a:t>
            </a:r>
            <a:endParaRPr lang="tr-TR" sz="2200" dirty="0" smtClean="0">
              <a:latin typeface="Arial" pitchFamily="34" charset="0"/>
              <a:cs typeface="Arial" pitchFamily="34" charset="0"/>
            </a:endParaRPr>
          </a:p>
          <a:p>
            <a:pPr lvl="0">
              <a:spcBef>
                <a:spcPts val="600"/>
              </a:spcBef>
              <a:buClr>
                <a:srgbClr val="FE8637"/>
              </a:buClr>
              <a:buSzPct val="70000"/>
              <a:buFont typeface="Wingdings"/>
              <a:buChar char=""/>
            </a:pPr>
            <a:r>
              <a:rPr lang="tr-TR" sz="2200" dirty="0" smtClean="0">
                <a:latin typeface="Arial" pitchFamily="34" charset="0"/>
                <a:cs typeface="Arial" pitchFamily="34" charset="0"/>
              </a:rPr>
              <a:t>Doğru </a:t>
            </a:r>
            <a:r>
              <a:rPr lang="tr-TR" sz="2200" dirty="0">
                <a:latin typeface="Arial" pitchFamily="34" charset="0"/>
                <a:cs typeface="Arial" pitchFamily="34" charset="0"/>
              </a:rPr>
              <a:t>cevap sayısına bağlı olarak, öğrencilerin seçtiği doğru ve yanlış sayılarına bağlı olarak puanlama yapılır. </a:t>
            </a:r>
            <a:endParaRPr lang="tr-TR" sz="2200" dirty="0" smtClean="0">
              <a:latin typeface="Arial" pitchFamily="34" charset="0"/>
              <a:cs typeface="Arial" pitchFamily="34" charset="0"/>
            </a:endParaRPr>
          </a:p>
          <a:p>
            <a:pPr lvl="0">
              <a:spcBef>
                <a:spcPts val="600"/>
              </a:spcBef>
              <a:buClr>
                <a:srgbClr val="FE8637"/>
              </a:buClr>
              <a:buSzPct val="70000"/>
              <a:buFont typeface="Wingdings"/>
              <a:buChar char=""/>
            </a:pPr>
            <a:r>
              <a:rPr lang="tr-TR" sz="2200" dirty="0" smtClean="0">
                <a:latin typeface="Arial" pitchFamily="34" charset="0"/>
                <a:cs typeface="Arial" pitchFamily="34" charset="0"/>
              </a:rPr>
              <a:t>Böylece </a:t>
            </a:r>
            <a:r>
              <a:rPr lang="tr-TR" sz="2200" dirty="0">
                <a:latin typeface="Arial" pitchFamily="34" charset="0"/>
                <a:cs typeface="Arial" pitchFamily="34" charset="0"/>
              </a:rPr>
              <a:t>doğrular gibi yanlışların da puanlamaya katılması sağlanır.</a:t>
            </a:r>
          </a:p>
          <a:p>
            <a:endParaRPr lang="tr-TR" dirty="0"/>
          </a:p>
        </p:txBody>
      </p:sp>
      <p:sp>
        <p:nvSpPr>
          <p:cNvPr id="4" name="Metin kutusu 3"/>
          <p:cNvSpPr txBox="1"/>
          <p:nvPr/>
        </p:nvSpPr>
        <p:spPr>
          <a:xfrm>
            <a:off x="1763688" y="1124744"/>
            <a:ext cx="5256584" cy="461665"/>
          </a:xfrm>
          <a:prstGeom prst="rect">
            <a:avLst/>
          </a:prstGeom>
          <a:noFill/>
        </p:spPr>
        <p:txBody>
          <a:bodyPr wrap="square" rtlCol="0">
            <a:spAutoFit/>
          </a:bodyPr>
          <a:lstStyle/>
          <a:p>
            <a:r>
              <a:rPr lang="tr-TR" sz="2400" b="1" dirty="0" smtClean="0">
                <a:solidFill>
                  <a:prstClr val="black"/>
                </a:solidFill>
                <a:latin typeface="Arial" pitchFamily="34" charset="0"/>
                <a:cs typeface="Arial" pitchFamily="34" charset="0"/>
              </a:rPr>
              <a:t>Yapılandırılmış Grid</a:t>
            </a:r>
            <a:endParaRPr lang="tr-TR" sz="24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598834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44724"/>
            <a:ext cx="7560840" cy="522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7733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89377" y="548680"/>
            <a:ext cx="6965245" cy="1202485"/>
          </a:xfrm>
        </p:spPr>
        <p:txBody>
          <a:bodyPr>
            <a:normAutofit/>
          </a:bodyPr>
          <a:lstStyle/>
          <a:p>
            <a:r>
              <a:rPr lang="tr-TR" sz="3200" b="1" dirty="0" smtClean="0">
                <a:latin typeface="Arial" panose="020B0604020202020204" pitchFamily="34" charset="0"/>
                <a:cs typeface="Arial" panose="020B0604020202020204" pitchFamily="34" charset="0"/>
              </a:rPr>
              <a:t>Yapılandırılmış Grid Örneği</a:t>
            </a:r>
            <a:endParaRPr lang="tr-TR" sz="3200" b="1" dirty="0">
              <a:latin typeface="Arial" panose="020B0604020202020204" pitchFamily="34" charset="0"/>
              <a:cs typeface="Arial" panose="020B0604020202020204" pitchFamily="34" charset="0"/>
            </a:endParaRPr>
          </a:p>
        </p:txBody>
      </p:sp>
      <p:pic>
        <p:nvPicPr>
          <p:cNvPr id="4" name="İçerik Yer Tutucusu 3"/>
          <p:cNvPicPr>
            <a:picLocks noGrp="1" noChangeAspect="1"/>
          </p:cNvPicPr>
          <p:nvPr>
            <p:ph idx="1"/>
          </p:nvPr>
        </p:nvPicPr>
        <p:blipFill>
          <a:blip r:embed="rId2"/>
          <a:stretch>
            <a:fillRect/>
          </a:stretch>
        </p:blipFill>
        <p:spPr>
          <a:xfrm>
            <a:off x="683568" y="1512179"/>
            <a:ext cx="7776864" cy="4830709"/>
          </a:xfrm>
          <a:prstGeom prst="rect">
            <a:avLst/>
          </a:prstGeom>
        </p:spPr>
      </p:pic>
    </p:spTree>
    <p:extLst>
      <p:ext uri="{BB962C8B-B14F-4D97-AF65-F5344CB8AC3E}">
        <p14:creationId xmlns:p14="http://schemas.microsoft.com/office/powerpoint/2010/main" val="3675799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71600" y="692696"/>
            <a:ext cx="6965245" cy="576064"/>
          </a:xfrm>
        </p:spPr>
        <p:txBody>
          <a:bodyPr>
            <a:normAutofit/>
          </a:bodyPr>
          <a:lstStyle/>
          <a:p>
            <a:r>
              <a:rPr lang="tr-TR" sz="2400" b="1" dirty="0">
                <a:latin typeface="Arial" panose="020B0604020202020204" pitchFamily="34" charset="0"/>
                <a:cs typeface="Arial" panose="020B0604020202020204" pitchFamily="34" charset="0"/>
              </a:rPr>
              <a:t>Yapılandırılmış </a:t>
            </a:r>
            <a:r>
              <a:rPr lang="tr-TR" sz="2400" b="1" dirty="0" smtClean="0">
                <a:latin typeface="Arial" panose="020B0604020202020204" pitchFamily="34" charset="0"/>
                <a:cs typeface="Arial" panose="020B0604020202020204" pitchFamily="34" charset="0"/>
              </a:rPr>
              <a:t>Grid Tekniğinin Avantajları</a:t>
            </a:r>
            <a:endParaRPr lang="tr-TR" sz="2400" dirty="0"/>
          </a:p>
        </p:txBody>
      </p:sp>
      <p:pic>
        <p:nvPicPr>
          <p:cNvPr id="4" name="İçerik Yer Tutucusu 3"/>
          <p:cNvPicPr>
            <a:picLocks noGrp="1" noChangeAspect="1"/>
          </p:cNvPicPr>
          <p:nvPr>
            <p:ph idx="1"/>
          </p:nvPr>
        </p:nvPicPr>
        <p:blipFill>
          <a:blip r:embed="rId2"/>
          <a:stretch>
            <a:fillRect/>
          </a:stretch>
        </p:blipFill>
        <p:spPr>
          <a:xfrm rot="10800000">
            <a:off x="33822" y="1382670"/>
            <a:ext cx="9110178" cy="5466181"/>
          </a:xfrm>
          <a:prstGeom prst="rect">
            <a:avLst/>
          </a:prstGeom>
        </p:spPr>
      </p:pic>
    </p:spTree>
    <p:extLst>
      <p:ext uri="{BB962C8B-B14F-4D97-AF65-F5344CB8AC3E}">
        <p14:creationId xmlns:p14="http://schemas.microsoft.com/office/powerpoint/2010/main" val="9924589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71600" y="332656"/>
            <a:ext cx="6965245" cy="1202485"/>
          </a:xfrm>
        </p:spPr>
        <p:txBody>
          <a:bodyPr>
            <a:normAutofit fontScale="90000"/>
          </a:bodyPr>
          <a:lstStyle/>
          <a:p>
            <a:r>
              <a:rPr lang="tr-TR" b="1" dirty="0">
                <a:latin typeface="Arial" pitchFamily="34" charset="0"/>
                <a:cs typeface="Arial" pitchFamily="34" charset="0"/>
              </a:rPr>
              <a:t>Tanılayıcı Dallanmış Ağaç</a:t>
            </a:r>
            <a:endParaRPr lang="tr-TR" dirty="0"/>
          </a:p>
        </p:txBody>
      </p:sp>
      <p:pic>
        <p:nvPicPr>
          <p:cNvPr id="4" name="İçerik Yer Tutucusu 3"/>
          <p:cNvPicPr>
            <a:picLocks noGrp="1" noChangeAspect="1"/>
          </p:cNvPicPr>
          <p:nvPr>
            <p:ph idx="1"/>
          </p:nvPr>
        </p:nvPicPr>
        <p:blipFill>
          <a:blip r:embed="rId2"/>
          <a:stretch>
            <a:fillRect/>
          </a:stretch>
        </p:blipFill>
        <p:spPr>
          <a:xfrm>
            <a:off x="0" y="0"/>
            <a:ext cx="9144000" cy="6916993"/>
          </a:xfrm>
          <a:prstGeom prst="rect">
            <a:avLst/>
          </a:prstGeom>
        </p:spPr>
      </p:pic>
      <p:sp>
        <p:nvSpPr>
          <p:cNvPr id="5" name="Oval 4"/>
          <p:cNvSpPr/>
          <p:nvPr/>
        </p:nvSpPr>
        <p:spPr>
          <a:xfrm>
            <a:off x="7177810" y="4739014"/>
            <a:ext cx="1656184" cy="1930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251520" y="6093296"/>
            <a:ext cx="122413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4587625" y="5531103"/>
            <a:ext cx="1224136"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890919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latin typeface="Arial" pitchFamily="34" charset="0"/>
                <a:cs typeface="Arial" pitchFamily="34" charset="0"/>
              </a:rPr>
              <a:t>Tanılayıcı Dallanmış Ağaç</a:t>
            </a:r>
            <a:endParaRPr lang="tr-TR" sz="3200" b="1" dirty="0">
              <a:latin typeface="Arial" pitchFamily="34" charset="0"/>
              <a:cs typeface="Arial" pitchFamily="34" charset="0"/>
            </a:endParaRPr>
          </a:p>
        </p:txBody>
      </p:sp>
      <p:sp>
        <p:nvSpPr>
          <p:cNvPr id="3" name="İçerik Yer Tutucusu 2"/>
          <p:cNvSpPr>
            <a:spLocks noGrp="1"/>
          </p:cNvSpPr>
          <p:nvPr>
            <p:ph idx="1"/>
          </p:nvPr>
        </p:nvSpPr>
        <p:spPr>
          <a:xfrm>
            <a:off x="971600" y="1916832"/>
            <a:ext cx="7056784" cy="3806237"/>
          </a:xfrm>
        </p:spPr>
        <p:txBody>
          <a:bodyPr>
            <a:normAutofit lnSpcReduction="10000"/>
          </a:bodyPr>
          <a:lstStyle/>
          <a:p>
            <a:r>
              <a:rPr lang="tr-TR" sz="2200" b="1" dirty="0" smtClean="0">
                <a:latin typeface="Arial" pitchFamily="34" charset="0"/>
                <a:cs typeface="Arial" pitchFamily="34" charset="0"/>
              </a:rPr>
              <a:t>Tanılayıcı </a:t>
            </a:r>
            <a:r>
              <a:rPr lang="tr-TR" sz="2200" b="1" dirty="0">
                <a:latin typeface="Arial" pitchFamily="34" charset="0"/>
                <a:cs typeface="Arial" pitchFamily="34" charset="0"/>
              </a:rPr>
              <a:t>Dallanmış Ağaç</a:t>
            </a:r>
            <a:r>
              <a:rPr lang="tr-TR" sz="2200" dirty="0">
                <a:latin typeface="Arial" pitchFamily="34" charset="0"/>
                <a:cs typeface="Arial" pitchFamily="34" charset="0"/>
              </a:rPr>
              <a:t> (TDA</a:t>
            </a:r>
            <a:r>
              <a:rPr lang="tr-TR" sz="2200" dirty="0" smtClean="0">
                <a:latin typeface="Arial" pitchFamily="34" charset="0"/>
                <a:cs typeface="Arial" pitchFamily="34" charset="0"/>
              </a:rPr>
              <a:t>): </a:t>
            </a:r>
          </a:p>
          <a:p>
            <a:r>
              <a:rPr lang="tr-TR" sz="2200" dirty="0" smtClean="0">
                <a:latin typeface="Arial" pitchFamily="34" charset="0"/>
                <a:cs typeface="Arial" pitchFamily="34" charset="0"/>
              </a:rPr>
              <a:t>Belli </a:t>
            </a:r>
            <a:r>
              <a:rPr lang="tr-TR" sz="2200" dirty="0">
                <a:latin typeface="Arial" pitchFamily="34" charset="0"/>
                <a:cs typeface="Arial" pitchFamily="34" charset="0"/>
              </a:rPr>
              <a:t>bir konuda öğrencilerin neleri öğrendiğini ve neleri öğrenmediğini belirlemek için kullanılan tekniklerdendir. </a:t>
            </a:r>
            <a:r>
              <a:rPr lang="tr-TR" sz="2200" dirty="0" smtClean="0">
                <a:latin typeface="Arial" pitchFamily="34" charset="0"/>
                <a:cs typeface="Arial" pitchFamily="34" charset="0"/>
              </a:rPr>
              <a:t> </a:t>
            </a:r>
          </a:p>
          <a:p>
            <a:r>
              <a:rPr lang="tr-TR" sz="2200" dirty="0" smtClean="0">
                <a:latin typeface="Arial" pitchFamily="34" charset="0"/>
                <a:cs typeface="Arial" pitchFamily="34" charset="0"/>
              </a:rPr>
              <a:t>Aslında </a:t>
            </a:r>
            <a:r>
              <a:rPr lang="tr-TR" sz="2200" dirty="0">
                <a:latin typeface="Arial" pitchFamily="34" charset="0"/>
                <a:cs typeface="Arial" pitchFamily="34" charset="0"/>
              </a:rPr>
              <a:t>geleneksel </a:t>
            </a:r>
            <a:r>
              <a:rPr lang="tr-TR" sz="2200" b="1" dirty="0" smtClean="0">
                <a:latin typeface="Arial" pitchFamily="34" charset="0"/>
                <a:cs typeface="Arial" pitchFamily="34" charset="0"/>
              </a:rPr>
              <a:t>doğru-yanlış </a:t>
            </a:r>
            <a:r>
              <a:rPr lang="tr-TR" sz="2200" b="1" dirty="0">
                <a:latin typeface="Arial" pitchFamily="34" charset="0"/>
                <a:cs typeface="Arial" pitchFamily="34" charset="0"/>
              </a:rPr>
              <a:t>tipindeki bir </a:t>
            </a:r>
            <a:r>
              <a:rPr lang="tr-TR" sz="2200" b="1" dirty="0" smtClean="0">
                <a:latin typeface="Arial" pitchFamily="34" charset="0"/>
                <a:cs typeface="Arial" pitchFamily="34" charset="0"/>
              </a:rPr>
              <a:t>değerlendirmedir, </a:t>
            </a:r>
            <a:r>
              <a:rPr lang="tr-TR" sz="2200" dirty="0" smtClean="0">
                <a:latin typeface="Arial" pitchFamily="34" charset="0"/>
                <a:cs typeface="Arial" pitchFamily="34" charset="0"/>
              </a:rPr>
              <a:t>ancak </a:t>
            </a:r>
            <a:r>
              <a:rPr lang="tr-TR" sz="2200" dirty="0" err="1" smtClean="0">
                <a:latin typeface="Arial" pitchFamily="34" charset="0"/>
                <a:cs typeface="Arial" pitchFamily="34" charset="0"/>
              </a:rPr>
              <a:t>tanılayıcı</a:t>
            </a:r>
            <a:r>
              <a:rPr lang="tr-TR" sz="2200" dirty="0" smtClean="0">
                <a:latin typeface="Arial" pitchFamily="34" charset="0"/>
                <a:cs typeface="Arial" pitchFamily="34" charset="0"/>
              </a:rPr>
              <a:t> </a:t>
            </a:r>
            <a:r>
              <a:rPr lang="tr-TR" sz="2200" dirty="0">
                <a:latin typeface="Arial" pitchFamily="34" charset="0"/>
                <a:cs typeface="Arial" pitchFamily="34" charset="0"/>
              </a:rPr>
              <a:t>dallanmış ağaç tekniğinde bir karar bir sonraki kararı etkiler.</a:t>
            </a:r>
          </a:p>
          <a:p>
            <a:r>
              <a:rPr lang="tr-TR" dirty="0">
                <a:latin typeface="Arial" panose="020B0604020202020204" pitchFamily="34" charset="0"/>
                <a:cs typeface="Arial" panose="020B0604020202020204" pitchFamily="34" charset="0"/>
              </a:rPr>
              <a:t>Tanılayıcı Dallanmış Ağaç (TDA) teknikleri, belli bir konuda öğrencilerin neler öğrenip neleri öğrenmediğini tespit etmek için kullanılan tekniklerdir. </a:t>
            </a:r>
          </a:p>
          <a:p>
            <a:endParaRPr lang="tr-TR" dirty="0"/>
          </a:p>
        </p:txBody>
      </p:sp>
    </p:spTree>
    <p:extLst>
      <p:ext uri="{BB962C8B-B14F-4D97-AF65-F5344CB8AC3E}">
        <p14:creationId xmlns:p14="http://schemas.microsoft.com/office/powerpoint/2010/main" val="2080812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820426"/>
            <a:ext cx="7488832" cy="534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Kavram Haritaları - idkab"/>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981372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25283" y="0"/>
            <a:ext cx="9179328" cy="6858000"/>
          </a:xfrm>
          <a:prstGeom prst="rect">
            <a:avLst/>
          </a:prstGeom>
        </p:spPr>
      </p:pic>
    </p:spTree>
    <p:extLst>
      <p:ext uri="{BB962C8B-B14F-4D97-AF65-F5344CB8AC3E}">
        <p14:creationId xmlns:p14="http://schemas.microsoft.com/office/powerpoint/2010/main" val="13705132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b="1" dirty="0">
                <a:latin typeface="Arial" panose="020B0604020202020204" pitchFamily="34" charset="0"/>
                <a:cs typeface="Arial" panose="020B0604020202020204" pitchFamily="34" charset="0"/>
              </a:rPr>
              <a:t>Tanılayıcı Ağaç Tekniğinin Avantajları</a:t>
            </a:r>
            <a:br>
              <a:rPr lang="tr-TR" sz="2400" b="1" dirty="0">
                <a:latin typeface="Arial" panose="020B0604020202020204" pitchFamily="34" charset="0"/>
                <a:cs typeface="Arial" panose="020B0604020202020204" pitchFamily="34" charset="0"/>
              </a:rPr>
            </a:br>
            <a:endParaRPr lang="tr-TR" sz="2400" b="1" dirty="0">
              <a:latin typeface="Arial" panose="020B0604020202020204" pitchFamily="34" charset="0"/>
              <a:cs typeface="Arial" panose="020B0604020202020204" pitchFamily="34" charset="0"/>
            </a:endParaRPr>
          </a:p>
        </p:txBody>
      </p:sp>
      <p:sp>
        <p:nvSpPr>
          <p:cNvPr id="3" name="İçerik Yer Tutucusu 2"/>
          <p:cNvSpPr>
            <a:spLocks noGrp="1"/>
          </p:cNvSpPr>
          <p:nvPr>
            <p:ph idx="1"/>
          </p:nvPr>
        </p:nvSpPr>
        <p:spPr>
          <a:xfrm>
            <a:off x="1287234" y="1844824"/>
            <a:ext cx="6580826" cy="3603812"/>
          </a:xfrm>
        </p:spPr>
        <p:txBody>
          <a:bodyPr>
            <a:normAutofit/>
          </a:bodyPr>
          <a:lstStyle/>
          <a:p>
            <a:r>
              <a:rPr lang="tr-TR" dirty="0" smtClean="0"/>
              <a:t>Öğrencinin </a:t>
            </a:r>
            <a:r>
              <a:rPr lang="tr-TR" dirty="0"/>
              <a:t>kafasındaki yanlış stratejiler, yanlış bağlantılar ve sonuçta yanlış bilgiler ortaya çıkarılır.</a:t>
            </a:r>
          </a:p>
          <a:p>
            <a:r>
              <a:rPr lang="tr-TR" dirty="0"/>
              <a:t>Doğru yanlış testlerine göre yakalanabilecek şans faktörünü de oldukça azaltır.</a:t>
            </a:r>
          </a:p>
          <a:p>
            <a:r>
              <a:rPr lang="tr-TR" dirty="0"/>
              <a:t>Bu teknik kolaylıkla bilgisayar ortamında da uygulanabilir ve her çatallaşan soru daha da kendi içinde geliştirilebilir.</a:t>
            </a:r>
          </a:p>
          <a:p>
            <a:endParaRPr lang="tr-TR" dirty="0"/>
          </a:p>
        </p:txBody>
      </p:sp>
    </p:spTree>
    <p:extLst>
      <p:ext uri="{BB962C8B-B14F-4D97-AF65-F5344CB8AC3E}">
        <p14:creationId xmlns:p14="http://schemas.microsoft.com/office/powerpoint/2010/main" val="32718820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b="1" dirty="0">
                <a:latin typeface="Arial" panose="020B0604020202020204" pitchFamily="34" charset="0"/>
                <a:cs typeface="Arial" panose="020B0604020202020204" pitchFamily="34" charset="0"/>
              </a:rPr>
              <a:t>Tanılayıcı Ağaç Tekniğinin </a:t>
            </a:r>
            <a:r>
              <a:rPr lang="tr-TR" sz="2400" b="1" dirty="0" smtClean="0">
                <a:latin typeface="Arial" panose="020B0604020202020204" pitchFamily="34" charset="0"/>
                <a:cs typeface="Arial" panose="020B0604020202020204" pitchFamily="34" charset="0"/>
              </a:rPr>
              <a:t>Dezavantajları</a:t>
            </a:r>
            <a:endParaRPr lang="tr-TR" sz="2400" dirty="0"/>
          </a:p>
        </p:txBody>
      </p:sp>
      <p:sp>
        <p:nvSpPr>
          <p:cNvPr id="3" name="İçerik Yer Tutucusu 2"/>
          <p:cNvSpPr>
            <a:spLocks noGrp="1"/>
          </p:cNvSpPr>
          <p:nvPr>
            <p:ph idx="1"/>
          </p:nvPr>
        </p:nvSpPr>
        <p:spPr>
          <a:xfrm>
            <a:off x="1485563" y="2019613"/>
            <a:ext cx="6597228" cy="3603812"/>
          </a:xfrm>
        </p:spPr>
        <p:txBody>
          <a:bodyPr>
            <a:normAutofit/>
          </a:bodyPr>
          <a:lstStyle/>
          <a:p>
            <a:r>
              <a:rPr lang="tr-TR" dirty="0" smtClean="0"/>
              <a:t>Değerlendirme </a:t>
            </a:r>
            <a:r>
              <a:rPr lang="tr-TR" dirty="0"/>
              <a:t>ve sentez gibi üst düzey öğrenme düzeylerinin ölçülmesi için yeterli olmayabilir.</a:t>
            </a:r>
          </a:p>
          <a:p>
            <a:r>
              <a:rPr lang="tr-TR" dirty="0"/>
              <a:t>Öğrenciler tahmin yaparak doğru cevaba kolaylıkla ulaşabilir.</a:t>
            </a:r>
          </a:p>
          <a:p>
            <a:r>
              <a:rPr lang="tr-TR" dirty="0"/>
              <a:t>Birbiri ile ilgili doğru yanlış şeklindeki ifadelerin hazırlanması ve ilk defa kullanan öğretmenler için oldukça zaman alıcı olabilir.</a:t>
            </a:r>
          </a:p>
          <a:p>
            <a:endParaRPr lang="tr-TR" dirty="0"/>
          </a:p>
        </p:txBody>
      </p:sp>
    </p:spTree>
    <p:extLst>
      <p:ext uri="{BB962C8B-B14F-4D97-AF65-F5344CB8AC3E}">
        <p14:creationId xmlns:p14="http://schemas.microsoft.com/office/powerpoint/2010/main" val="324437761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Raptiye">
  <a:themeElements>
    <a:clrScheme name="Raptiy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Raptiye">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ptiye">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1872</TotalTime>
  <Words>3714</Words>
  <Application>Microsoft Office PowerPoint</Application>
  <PresentationFormat>Ekran Gösterisi (4:3)</PresentationFormat>
  <Paragraphs>556</Paragraphs>
  <Slides>112</Slides>
  <Notes>3</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112</vt:i4>
      </vt:variant>
    </vt:vector>
  </HeadingPairs>
  <TitlesOfParts>
    <vt:vector size="127" baseType="lpstr">
      <vt:lpstr>SimSun</vt:lpstr>
      <vt:lpstr>Algerian</vt:lpstr>
      <vt:lpstr>Arial</vt:lpstr>
      <vt:lpstr>Arial Black</vt:lpstr>
      <vt:lpstr>Book Antiqua</vt:lpstr>
      <vt:lpstr>Brush Script MT</vt:lpstr>
      <vt:lpstr>Calibri</vt:lpstr>
      <vt:lpstr>Century Gothic</vt:lpstr>
      <vt:lpstr>Constantia</vt:lpstr>
      <vt:lpstr>Franklin Gothic Book</vt:lpstr>
      <vt:lpstr>Rage Italic</vt:lpstr>
      <vt:lpstr>Times New Roman</vt:lpstr>
      <vt:lpstr>Wingdings</vt:lpstr>
      <vt:lpstr>Wingdings 3</vt:lpstr>
      <vt:lpstr>Raptiye</vt:lpstr>
      <vt:lpstr>  13.ÜNİTE   ALTERNATİF DEĞERLENDİRME YÖNTEMLERİ</vt:lpstr>
      <vt:lpstr>PowerPoint Sunusu</vt:lpstr>
      <vt:lpstr>PowerPoint Sunusu</vt:lpstr>
      <vt:lpstr>PowerPoint Sunusu</vt:lpstr>
      <vt:lpstr>PowerPoint Sunusu</vt:lpstr>
      <vt:lpstr>EĞİTİM FELSEFELERİ</vt:lpstr>
      <vt:lpstr>PowerPoint Sunusu</vt:lpstr>
      <vt:lpstr>PowerPoint Sunusu</vt:lpstr>
      <vt:lpstr>PowerPoint Sunusu</vt:lpstr>
      <vt:lpstr>PowerPoint Sunusu</vt:lpstr>
      <vt:lpstr>Alternatif Değerlendirme</vt:lpstr>
      <vt:lpstr>Alternatif Değerlendirme Nedir?</vt:lpstr>
      <vt:lpstr>PowerPoint Sunusu</vt:lpstr>
      <vt:lpstr>Alternatif Değerlendirme</vt:lpstr>
      <vt:lpstr>Alternatif Değerlendirme Niçin Önemli? </vt:lpstr>
      <vt:lpstr>PowerPoint Sunusu</vt:lpstr>
      <vt:lpstr>PowerPoint Sunusu</vt:lpstr>
      <vt:lpstr>PowerPoint Sunusu</vt:lpstr>
      <vt:lpstr>PowerPoint Sunusu</vt:lpstr>
      <vt:lpstr>PowerPoint Sunusu</vt:lpstr>
      <vt:lpstr>Portfolyo Değerlendirme</vt:lpstr>
      <vt:lpstr>Portfolyo Değerlendirme Nedir?</vt:lpstr>
      <vt:lpstr>PowerPoint Sunusu</vt:lpstr>
      <vt:lpstr>PORTFOLYO - ÜRÜN DOSYALARI</vt:lpstr>
      <vt:lpstr>MEB, "e-portfolyo" sistemini hayata geçirdi.</vt:lpstr>
      <vt:lpstr>MEB, "e-portfolyo" sistemini hayata geçirdi.</vt:lpstr>
      <vt:lpstr>Portfolyo - Ürün Dosyası (Öğrenci Gelişim Dosyası) Değerlendirmesi</vt:lpstr>
      <vt:lpstr>Portfolyo-Ürün Dosyası (Öğrenci Gelişim Dosyası) Değerlendirmesi</vt:lpstr>
      <vt:lpstr>PowerPoint Sunusu</vt:lpstr>
      <vt:lpstr>Portfolyonun (Ürün Dosyasının) Amacı</vt:lpstr>
      <vt:lpstr>Öğrenci Gelişim (Portfolyo-Ürün)   Dosyasının İçeriği</vt:lpstr>
      <vt:lpstr>Öğrenci Gelişim (Portfolyo-Ürün)   Dosyasının İçeriği</vt:lpstr>
      <vt:lpstr>Öğrenci Gelişim (Portfolyo-Ürün)   Dosyasının İçeriği</vt:lpstr>
      <vt:lpstr>PowerPoint Sunusu</vt:lpstr>
      <vt:lpstr>Öğrenci Gelişim (Portfolyo-Ürün)   Dosyasının İçeriği</vt:lpstr>
      <vt:lpstr>Portfolyo-Ürün (Öğrenci Gelişim) Dosyası Değerlendirmesi</vt:lpstr>
      <vt:lpstr>Portfolyo Değerlendirmenin  Öğrenci Açısından Avantajları</vt:lpstr>
      <vt:lpstr>Portfolyo Değerlendirmenin  Öğrenci Açısından Avantajları</vt:lpstr>
      <vt:lpstr>Portfolyo Değerlendirmenin  Öğretmen Açısından Avantajları</vt:lpstr>
      <vt:lpstr>Portfolyo Değerlendirmenin  Sınırlılıkları</vt:lpstr>
      <vt:lpstr>Performans Değerlendirme</vt:lpstr>
      <vt:lpstr>PowerPoint Sunusu</vt:lpstr>
      <vt:lpstr>PowerPoint Sunusu</vt:lpstr>
      <vt:lpstr>PowerPoint Sunusu</vt:lpstr>
      <vt:lpstr>Performans Değerlendirme için Yapılabilecek Bazı Etkinlikler</vt:lpstr>
      <vt:lpstr>PowerPoint Sunusu</vt:lpstr>
      <vt:lpstr>PowerPoint Sunusu</vt:lpstr>
      <vt:lpstr>PowerPoint Sunusu</vt:lpstr>
      <vt:lpstr>PowerPoint Sunusu</vt:lpstr>
      <vt:lpstr>PowerPoint Sunusu</vt:lpstr>
      <vt:lpstr>PowerPoint Sunusu</vt:lpstr>
      <vt:lpstr>PowerPoint Sunusu</vt:lpstr>
      <vt:lpstr>ÖZ DEĞERLENDİRME</vt:lpstr>
      <vt:lpstr>ÖZ DEĞERLENDİRME</vt:lpstr>
      <vt:lpstr>PowerPoint Sunusu</vt:lpstr>
      <vt:lpstr>PowerPoint Sunusu</vt:lpstr>
      <vt:lpstr>ÖZ DEĞERLENDİRME</vt:lpstr>
      <vt:lpstr>AKRAN DEĞERLENDİRME</vt:lpstr>
      <vt:lpstr>AKRAN DEĞERLENDİRME</vt:lpstr>
      <vt:lpstr>VELİ DEĞERLENDİRME FORMU</vt:lpstr>
      <vt:lpstr>VELİ DEĞERLENDİRME FORMU</vt:lpstr>
      <vt:lpstr>Performans Değerlendirmede Kullanılan Puanlama Yöntemleri</vt:lpstr>
      <vt:lpstr>KONTROL LİSTESİ</vt:lpstr>
      <vt:lpstr>PowerPoint Sunusu</vt:lpstr>
      <vt:lpstr>PowerPoint Sunusu</vt:lpstr>
      <vt:lpstr>DERECELENDİRME ÖLÇEĞİ</vt:lpstr>
      <vt:lpstr>DERECELENDİRME ÖLÇEĞİ</vt:lpstr>
      <vt:lpstr>PowerPoint Sunusu</vt:lpstr>
      <vt:lpstr>RUBRİK: Dereceli Puanlama Ölçeği</vt:lpstr>
      <vt:lpstr>PowerPoint Sunusu</vt:lpstr>
      <vt:lpstr>Ruprikler ile Ürün ve Süreç Değerlendirmesi</vt:lpstr>
      <vt:lpstr>Dereceli Puanlama Anahtarı (Rubrik) Kullanmanın Nedenleri</vt:lpstr>
      <vt:lpstr>Rubrik: Dereceli Puanlama Ölçeği</vt:lpstr>
      <vt:lpstr>Dereceli Puanlama Anahtarı (Rubrik)  Geliştirme Aşamaları</vt:lpstr>
      <vt:lpstr>Holistik ve Analitik Rubrik</vt:lpstr>
      <vt:lpstr>PowerPoint Sunusu</vt:lpstr>
      <vt:lpstr>PowerPoint Sunusu</vt:lpstr>
      <vt:lpstr>PowerPoint Sunusu</vt:lpstr>
      <vt:lpstr>PowerPoint Sunusu</vt:lpstr>
      <vt:lpstr>Diğer Alternatif Değerlendirme Yöntem ve Teknikleri</vt:lpstr>
      <vt:lpstr>Proje</vt:lpstr>
      <vt:lpstr>Bilimsel Proje Raporu İçeriği</vt:lpstr>
      <vt:lpstr>ANKET</vt:lpstr>
      <vt:lpstr>PowerPoint Sunusu</vt:lpstr>
      <vt:lpstr>GÖRÜŞME</vt:lpstr>
      <vt:lpstr>PowerPoint Sunusu</vt:lpstr>
      <vt:lpstr>GÖZLEM</vt:lpstr>
      <vt:lpstr>PowerPoint Sunusu</vt:lpstr>
      <vt:lpstr>Yapılandırılmış Grid </vt:lpstr>
      <vt:lpstr>PowerPoint Sunusu</vt:lpstr>
      <vt:lpstr>PowerPoint Sunusu</vt:lpstr>
      <vt:lpstr>Yapılandırılmış Grid Örneği</vt:lpstr>
      <vt:lpstr>Yapılandırılmış Grid Tekniğinin Avantajları</vt:lpstr>
      <vt:lpstr>Tanılayıcı Dallanmış Ağaç</vt:lpstr>
      <vt:lpstr>Tanılayıcı Dallanmış Ağaç</vt:lpstr>
      <vt:lpstr>PowerPoint Sunusu</vt:lpstr>
      <vt:lpstr>PowerPoint Sunusu</vt:lpstr>
      <vt:lpstr>Tanılayıcı Ağaç Tekniğinin Avantajları </vt:lpstr>
      <vt:lpstr>Tanılayıcı Ağaç Tekniğinin Dezavantajları</vt:lpstr>
      <vt:lpstr>Kelime İlişkilendirme Testi</vt:lpstr>
      <vt:lpstr>Kelime İlişkilendirme Testi</vt:lpstr>
      <vt:lpstr>Kelime İlişkilendirme Testi</vt:lpstr>
      <vt:lpstr>Kelime İlişkilendirme Testi</vt:lpstr>
      <vt:lpstr>Kavram Haritası</vt:lpstr>
      <vt:lpstr>PowerPoint Sunusu</vt:lpstr>
      <vt:lpstr>PowerPoint Sunusu</vt:lpstr>
      <vt:lpstr>PowerPoint Sunusu</vt:lpstr>
      <vt:lpstr>PowerPoint Sunusu</vt:lpstr>
      <vt:lpstr>PowerPoint Sunusu</vt:lpstr>
      <vt:lpstr>ZİHİN HARİTASI</vt:lpstr>
      <vt:lpstr>BALIK KILÇIĞI</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ALTERNATİF DEĞERLENDİRME</dc:title>
  <dc:creator>Kullanıcı</dc:creator>
  <cp:lastModifiedBy>TOSHİBA</cp:lastModifiedBy>
  <cp:revision>147</cp:revision>
  <dcterms:created xsi:type="dcterms:W3CDTF">2019-12-11T13:06:35Z</dcterms:created>
  <dcterms:modified xsi:type="dcterms:W3CDTF">2024-09-19T07:31:21Z</dcterms:modified>
</cp:coreProperties>
</file>